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0233600" cy="31089600"/>
  <p:notesSz cx="9144000" cy="6858000"/>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16" d="100"/>
          <a:sy n="16" d="100"/>
        </p:scale>
        <p:origin x="-1074" y="-144"/>
      </p:cViewPr>
      <p:guideLst>
        <p:guide orient="horz" pos="9792"/>
        <p:guide pos="12672"/>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BD86BC4E-8BE5-4BD3-AF49-92D2EE793CF1}" type="datetimeFigureOut">
              <a:rPr lang="en-US" smtClean="0"/>
              <a:pPr/>
              <a:t>8/1/2011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5A74C56-2181-4D9A-863C-408E3EBC724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F60912A7-2375-41E6-AB12-703C982FA58B}" type="datetimeFigureOut">
              <a:rPr lang="en-US" smtClean="0"/>
              <a:pPr/>
              <a:t>8/1/2011</a:t>
            </a:fld>
            <a:endParaRPr lang="en-US"/>
          </a:p>
        </p:txBody>
      </p:sp>
      <p:sp>
        <p:nvSpPr>
          <p:cNvPr id="4" name="Slide Image Placeholder 3"/>
          <p:cNvSpPr>
            <a:spLocks noGrp="1" noRot="1" noChangeAspect="1"/>
          </p:cNvSpPr>
          <p:nvPr>
            <p:ph type="sldImg" idx="2"/>
          </p:nvPr>
        </p:nvSpPr>
        <p:spPr>
          <a:xfrm>
            <a:off x="2908300" y="514350"/>
            <a:ext cx="33274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29253EA4-BD74-4CE4-914C-EA466A4500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253EA4-BD74-4CE4-914C-EA466A45009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9657929"/>
            <a:ext cx="34198560" cy="6664113"/>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040" y="17617440"/>
            <a:ext cx="28163520" cy="7945120"/>
          </a:xfrm>
        </p:spPr>
        <p:txBody>
          <a:bodyPr/>
          <a:lstStyle>
            <a:lvl1pPr marL="0" indent="0" algn="ctr">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1245028"/>
            <a:ext cx="9052560" cy="26526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680" y="1245028"/>
            <a:ext cx="26487120" cy="26526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19977949"/>
            <a:ext cx="34198560" cy="6174740"/>
          </a:xfrm>
        </p:spPr>
        <p:txBody>
          <a:bodyPr anchor="t"/>
          <a:lstStyle>
            <a:lvl1pPr algn="l">
              <a:defRPr sz="178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3177101"/>
            <a:ext cx="34198560" cy="6800848"/>
          </a:xfrm>
        </p:spPr>
        <p:txBody>
          <a:bodyPr anchor="b"/>
          <a:lstStyle>
            <a:lvl1pPr marL="0" indent="0">
              <a:buNone/>
              <a:defRPr sz="8900">
                <a:solidFill>
                  <a:schemeClr val="tx1">
                    <a:tint val="75000"/>
                  </a:schemeClr>
                </a:solidFill>
              </a:defRPr>
            </a:lvl1pPr>
            <a:lvl2pPr marL="2037786" indent="0">
              <a:buNone/>
              <a:defRPr sz="8000">
                <a:solidFill>
                  <a:schemeClr val="tx1">
                    <a:tint val="75000"/>
                  </a:schemeClr>
                </a:solidFill>
              </a:defRPr>
            </a:lvl2pPr>
            <a:lvl3pPr marL="4075572" indent="0">
              <a:buNone/>
              <a:defRPr sz="7100">
                <a:solidFill>
                  <a:schemeClr val="tx1">
                    <a:tint val="75000"/>
                  </a:schemeClr>
                </a:solidFill>
              </a:defRPr>
            </a:lvl3pPr>
            <a:lvl4pPr marL="6113358" indent="0">
              <a:buNone/>
              <a:defRPr sz="6200">
                <a:solidFill>
                  <a:schemeClr val="tx1">
                    <a:tint val="75000"/>
                  </a:schemeClr>
                </a:solidFill>
              </a:defRPr>
            </a:lvl4pPr>
            <a:lvl5pPr marL="8151144" indent="0">
              <a:buNone/>
              <a:defRPr sz="6200">
                <a:solidFill>
                  <a:schemeClr val="tx1">
                    <a:tint val="75000"/>
                  </a:schemeClr>
                </a:solidFill>
              </a:defRPr>
            </a:lvl5pPr>
            <a:lvl6pPr marL="10188931" indent="0">
              <a:buNone/>
              <a:defRPr sz="6200">
                <a:solidFill>
                  <a:schemeClr val="tx1">
                    <a:tint val="75000"/>
                  </a:schemeClr>
                </a:solidFill>
              </a:defRPr>
            </a:lvl6pPr>
            <a:lvl7pPr marL="12226717" indent="0">
              <a:buNone/>
              <a:defRPr sz="6200">
                <a:solidFill>
                  <a:schemeClr val="tx1">
                    <a:tint val="75000"/>
                  </a:schemeClr>
                </a:solidFill>
              </a:defRPr>
            </a:lvl7pPr>
            <a:lvl8pPr marL="14264503" indent="0">
              <a:buNone/>
              <a:defRPr sz="6200">
                <a:solidFill>
                  <a:schemeClr val="tx1">
                    <a:tint val="75000"/>
                  </a:schemeClr>
                </a:solidFill>
              </a:defRPr>
            </a:lvl8pPr>
            <a:lvl9pPr marL="16302289"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680" y="7254242"/>
            <a:ext cx="17769840" cy="20517699"/>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452080" y="7254242"/>
            <a:ext cx="17769840" cy="20517699"/>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680" y="6959179"/>
            <a:ext cx="17776827" cy="2900254"/>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smtClean="0"/>
              <a:t>Click to edit Master text styles</a:t>
            </a:r>
          </a:p>
        </p:txBody>
      </p:sp>
      <p:sp>
        <p:nvSpPr>
          <p:cNvPr id="4" name="Content Placeholder 3"/>
          <p:cNvSpPr>
            <a:spLocks noGrp="1"/>
          </p:cNvSpPr>
          <p:nvPr>
            <p:ph sz="half" idx="2"/>
          </p:nvPr>
        </p:nvSpPr>
        <p:spPr>
          <a:xfrm>
            <a:off x="2011680" y="9859433"/>
            <a:ext cx="17776827" cy="17912506"/>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8112" y="6959179"/>
            <a:ext cx="17783810" cy="2900254"/>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smtClean="0"/>
              <a:t>Click to edit Master text styles</a:t>
            </a:r>
          </a:p>
        </p:txBody>
      </p:sp>
      <p:sp>
        <p:nvSpPr>
          <p:cNvPr id="6" name="Content Placeholder 5"/>
          <p:cNvSpPr>
            <a:spLocks noGrp="1"/>
          </p:cNvSpPr>
          <p:nvPr>
            <p:ph sz="quarter" idx="4"/>
          </p:nvPr>
        </p:nvSpPr>
        <p:spPr>
          <a:xfrm>
            <a:off x="20438112" y="9859433"/>
            <a:ext cx="17783810" cy="17912506"/>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2" y="1237827"/>
            <a:ext cx="13236577" cy="5267960"/>
          </a:xfrm>
        </p:spPr>
        <p:txBody>
          <a:bodyPr anchor="b"/>
          <a:lstStyle>
            <a:lvl1pPr algn="l">
              <a:defRPr sz="8900" b="1"/>
            </a:lvl1pPr>
          </a:lstStyle>
          <a:p>
            <a:r>
              <a:rPr lang="en-US" smtClean="0"/>
              <a:t>Click to edit Master title style</a:t>
            </a:r>
            <a:endParaRPr lang="en-US"/>
          </a:p>
        </p:txBody>
      </p:sp>
      <p:sp>
        <p:nvSpPr>
          <p:cNvPr id="3" name="Content Placeholder 2"/>
          <p:cNvSpPr>
            <a:spLocks noGrp="1"/>
          </p:cNvSpPr>
          <p:nvPr>
            <p:ph idx="1"/>
          </p:nvPr>
        </p:nvSpPr>
        <p:spPr>
          <a:xfrm>
            <a:off x="15730220" y="1237829"/>
            <a:ext cx="22491700" cy="26534112"/>
          </a:xfrm>
        </p:spPr>
        <p:txBody>
          <a:bodyPr/>
          <a:lstStyle>
            <a:lvl1pPr>
              <a:defRPr sz="14300"/>
            </a:lvl1pPr>
            <a:lvl2pPr>
              <a:defRPr sz="12500"/>
            </a:lvl2pPr>
            <a:lvl3pPr>
              <a:defRPr sz="107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682" y="6505789"/>
            <a:ext cx="13236577" cy="21266152"/>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1762720"/>
            <a:ext cx="24140160" cy="2569212"/>
          </a:xfrm>
        </p:spPr>
        <p:txBody>
          <a:bodyPr anchor="b"/>
          <a:lstStyle>
            <a:lvl1pPr algn="l">
              <a:defRPr sz="8900" b="1"/>
            </a:lvl1pPr>
          </a:lstStyle>
          <a:p>
            <a:r>
              <a:rPr lang="en-US" smtClean="0"/>
              <a:t>Click to edit Master title style</a:t>
            </a:r>
            <a:endParaRPr lang="en-US"/>
          </a:p>
        </p:txBody>
      </p:sp>
      <p:sp>
        <p:nvSpPr>
          <p:cNvPr id="3" name="Picture Placeholder 2"/>
          <p:cNvSpPr>
            <a:spLocks noGrp="1"/>
          </p:cNvSpPr>
          <p:nvPr>
            <p:ph type="pic" idx="1"/>
          </p:nvPr>
        </p:nvSpPr>
        <p:spPr>
          <a:xfrm>
            <a:off x="7886067" y="2777913"/>
            <a:ext cx="24140160" cy="18653760"/>
          </a:xfrm>
        </p:spPr>
        <p:txBody>
          <a:bodyPr/>
          <a:lstStyle>
            <a:lvl1pPr marL="0" indent="0">
              <a:buNone/>
              <a:defRPr sz="14300"/>
            </a:lvl1pPr>
            <a:lvl2pPr marL="2037786" indent="0">
              <a:buNone/>
              <a:defRPr sz="12500"/>
            </a:lvl2pPr>
            <a:lvl3pPr marL="4075572" indent="0">
              <a:buNone/>
              <a:defRPr sz="10700"/>
            </a:lvl3pPr>
            <a:lvl4pPr marL="6113358" indent="0">
              <a:buNone/>
              <a:defRPr sz="8900"/>
            </a:lvl4pPr>
            <a:lvl5pPr marL="8151144" indent="0">
              <a:buNone/>
              <a:defRPr sz="8900"/>
            </a:lvl5pPr>
            <a:lvl6pPr marL="10188931" indent="0">
              <a:buNone/>
              <a:defRPr sz="8900"/>
            </a:lvl6pPr>
            <a:lvl7pPr marL="12226717" indent="0">
              <a:buNone/>
              <a:defRPr sz="8900"/>
            </a:lvl7pPr>
            <a:lvl8pPr marL="14264503" indent="0">
              <a:buNone/>
              <a:defRPr sz="8900"/>
            </a:lvl8pPr>
            <a:lvl9pPr marL="16302289" indent="0">
              <a:buNone/>
              <a:defRPr sz="8900"/>
            </a:lvl9pPr>
          </a:lstStyle>
          <a:p>
            <a:endParaRPr lang="en-US"/>
          </a:p>
        </p:txBody>
      </p:sp>
      <p:sp>
        <p:nvSpPr>
          <p:cNvPr id="4" name="Text Placeholder 3"/>
          <p:cNvSpPr>
            <a:spLocks noGrp="1"/>
          </p:cNvSpPr>
          <p:nvPr>
            <p:ph type="body" sz="half" idx="2"/>
          </p:nvPr>
        </p:nvSpPr>
        <p:spPr>
          <a:xfrm>
            <a:off x="7886067" y="24331932"/>
            <a:ext cx="24140160" cy="3648708"/>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245026"/>
            <a:ext cx="36210240" cy="5181600"/>
          </a:xfrm>
          <a:prstGeom prst="rect">
            <a:avLst/>
          </a:prstGeom>
        </p:spPr>
        <p:txBody>
          <a:bodyPr vert="horz" lIns="407557" tIns="203779" rIns="407557" bIns="2037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11680" y="7254242"/>
            <a:ext cx="36210240" cy="20517699"/>
          </a:xfrm>
          <a:prstGeom prst="rect">
            <a:avLst/>
          </a:prstGeom>
        </p:spPr>
        <p:txBody>
          <a:bodyPr vert="horz" lIns="407557" tIns="203779" rIns="407557" bIns="2037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11680" y="28815456"/>
            <a:ext cx="9387840" cy="1655233"/>
          </a:xfrm>
          <a:prstGeom prst="rect">
            <a:avLst/>
          </a:prstGeom>
        </p:spPr>
        <p:txBody>
          <a:bodyPr vert="horz" lIns="407557" tIns="203779" rIns="407557" bIns="203779" rtlCol="0" anchor="ctr"/>
          <a:lstStyle>
            <a:lvl1pPr algn="l">
              <a:defRPr sz="53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13746480" y="28815456"/>
            <a:ext cx="12740640" cy="1655233"/>
          </a:xfrm>
          <a:prstGeom prst="rect">
            <a:avLst/>
          </a:prstGeom>
        </p:spPr>
        <p:txBody>
          <a:bodyPr vert="horz" lIns="407557" tIns="203779" rIns="407557" bIns="203779" rtlCol="0" anchor="ctr"/>
          <a:lstStyle>
            <a:lvl1pPr algn="ctr">
              <a:defRPr sz="5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834080" y="28815456"/>
            <a:ext cx="9387840" cy="1655233"/>
          </a:xfrm>
          <a:prstGeom prst="rect">
            <a:avLst/>
          </a:prstGeom>
        </p:spPr>
        <p:txBody>
          <a:bodyPr vert="horz" lIns="407557" tIns="203779" rIns="407557" bIns="203779" rtlCol="0" anchor="ctr"/>
          <a:lstStyle>
            <a:lvl1pPr algn="r">
              <a:defRPr sz="53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sab.de/de/de/support/upload/FSW-Technical-Handbook.pdf" TargetMode="External"/><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98" descr="Blue logo transp"/>
          <p:cNvPicPr>
            <a:picLocks noChangeAspect="1" noChangeArrowheads="1"/>
          </p:cNvPicPr>
          <p:nvPr/>
        </p:nvPicPr>
        <p:blipFill>
          <a:blip r:embed="rId3" cstate="print"/>
          <a:srcRect/>
          <a:stretch>
            <a:fillRect/>
          </a:stretch>
        </p:blipFill>
        <p:spPr bwMode="auto">
          <a:xfrm>
            <a:off x="1828800" y="898814"/>
            <a:ext cx="3200400" cy="4242977"/>
          </a:xfrm>
          <a:prstGeom prst="rect">
            <a:avLst/>
          </a:prstGeom>
          <a:noFill/>
          <a:ln w="9525">
            <a:noFill/>
            <a:miter lim="800000"/>
            <a:headEnd/>
            <a:tailEnd/>
          </a:ln>
        </p:spPr>
      </p:pic>
      <p:cxnSp>
        <p:nvCxnSpPr>
          <p:cNvPr id="27" name="Straight Connector 26"/>
          <p:cNvCxnSpPr/>
          <p:nvPr/>
        </p:nvCxnSpPr>
        <p:spPr>
          <a:xfrm>
            <a:off x="1295400" y="5410200"/>
            <a:ext cx="37215762" cy="7937"/>
          </a:xfrm>
          <a:prstGeom prst="line">
            <a:avLst/>
          </a:prstGeom>
          <a:ln w="12700">
            <a:solidFill>
              <a:srgbClr val="FFC000"/>
            </a:solidFill>
          </a:ln>
        </p:spPr>
        <p:style>
          <a:lnRef idx="2">
            <a:schemeClr val="dk1"/>
          </a:lnRef>
          <a:fillRef idx="0">
            <a:schemeClr val="dk1"/>
          </a:fillRef>
          <a:effectRef idx="1">
            <a:schemeClr val="dk1"/>
          </a:effectRef>
          <a:fontRef idx="minor">
            <a:schemeClr val="tx1"/>
          </a:fontRef>
        </p:style>
      </p:cxnSp>
      <p:sp>
        <p:nvSpPr>
          <p:cNvPr id="29" name="Content Placeholder 11"/>
          <p:cNvSpPr txBox="1">
            <a:spLocks/>
          </p:cNvSpPr>
          <p:nvPr/>
        </p:nvSpPr>
        <p:spPr>
          <a:xfrm>
            <a:off x="28041600" y="5638800"/>
            <a:ext cx="11125200" cy="2133600"/>
          </a:xfrm>
          <a:prstGeom prst="rect">
            <a:avLst/>
          </a:prstGeom>
        </p:spPr>
        <p:txBody>
          <a:bodyPr/>
          <a:lstStyle/>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r>
              <a:rPr kumimoji="0" lang="en-US" sz="7200" b="1" i="0" u="sng" strike="noStrike" kern="1200" cap="none" spc="0" normalizeH="0" baseline="0" noProof="0" dirty="0" smtClean="0">
                <a:ln>
                  <a:noFill/>
                </a:ln>
                <a:solidFill>
                  <a:srgbClr val="002060"/>
                </a:solidFill>
                <a:effectLst/>
                <a:uLnTx/>
                <a:uFillTx/>
                <a:latin typeface="Cambria" pitchFamily="18" charset="0"/>
              </a:rPr>
              <a:t>_________Conclusions</a:t>
            </a:r>
            <a:r>
              <a:rPr lang="en-US" sz="7200" b="1" u="sng" dirty="0" smtClean="0">
                <a:solidFill>
                  <a:srgbClr val="1F3571"/>
                </a:solidFill>
                <a:latin typeface="Cambria" pitchFamily="18" charset="0"/>
              </a:rPr>
              <a:t>_______</a:t>
            </a:r>
            <a:endParaRPr kumimoji="0" lang="en-US" sz="7200" b="1" i="0" u="sng" strike="noStrike" kern="1200" cap="none" spc="0" normalizeH="0" baseline="0" noProof="0" dirty="0" smtClean="0">
              <a:ln>
                <a:noFill/>
              </a:ln>
              <a:solidFill>
                <a:srgbClr val="1F3571"/>
              </a:solidFill>
              <a:effectLst/>
              <a:uLnTx/>
              <a:uFillTx/>
              <a:latin typeface="Cambria" pitchFamily="18" charset="0"/>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14300" b="0" i="0" u="none" strike="noStrike" kern="1200" cap="none" spc="0" normalizeH="0" baseline="0" noProof="0" dirty="0" smtClean="0">
              <a:ln>
                <a:noFill/>
              </a:ln>
              <a:solidFill>
                <a:schemeClr val="tx1"/>
              </a:solidFill>
              <a:effectLst/>
              <a:uLnTx/>
              <a:uFillTx/>
              <a:latin typeface="+mn-lt"/>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14300" b="0" i="0" u="none" strike="noStrike" kern="1200" cap="none" spc="0" normalizeH="0" baseline="0" noProof="0" dirty="0" smtClean="0">
              <a:ln>
                <a:noFill/>
              </a:ln>
              <a:solidFill>
                <a:schemeClr val="tx1"/>
              </a:solidFill>
              <a:effectLst/>
              <a:uLnTx/>
              <a:uFillTx/>
              <a:latin typeface="+mn-lt"/>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143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0" name="TextBox 9"/>
          <p:cNvSpPr txBox="1">
            <a:spLocks noChangeArrowheads="1"/>
          </p:cNvSpPr>
          <p:nvPr/>
        </p:nvSpPr>
        <p:spPr bwMode="auto">
          <a:xfrm>
            <a:off x="6705600" y="2819400"/>
            <a:ext cx="25085675" cy="2904528"/>
          </a:xfrm>
          <a:prstGeom prst="rect">
            <a:avLst/>
          </a:prstGeom>
          <a:noFill/>
          <a:ln w="9525">
            <a:noFill/>
            <a:miter lim="800000"/>
            <a:headEnd/>
            <a:tailEnd/>
          </a:ln>
        </p:spPr>
        <p:txBody>
          <a:bodyPr wrap="square" lIns="407557" tIns="203779" rIns="407557" bIns="203779">
            <a:spAutoFit/>
          </a:bodyPr>
          <a:lstStyle/>
          <a:p>
            <a:pPr algn="ctr"/>
            <a:r>
              <a:rPr lang="en-US" sz="5400" i="1" dirty="0">
                <a:latin typeface="Cambria Math" pitchFamily="18" charset="0"/>
                <a:ea typeface="Cambria Math" pitchFamily="18" charset="0"/>
              </a:rPr>
              <a:t>Research Undergraduate:</a:t>
            </a:r>
            <a:r>
              <a:rPr lang="en-US" sz="5400" dirty="0">
                <a:latin typeface="Cambria Math" pitchFamily="18" charset="0"/>
                <a:ea typeface="Cambria Math" pitchFamily="18" charset="0"/>
              </a:rPr>
              <a:t> </a:t>
            </a:r>
            <a:r>
              <a:rPr lang="en-US" sz="5400" dirty="0" smtClean="0">
                <a:latin typeface="Cambria Math" pitchFamily="18" charset="0"/>
                <a:ea typeface="Cambria Math" pitchFamily="18" charset="0"/>
              </a:rPr>
              <a:t> Jennifer Johnson, Black Hills State University</a:t>
            </a:r>
            <a:endParaRPr lang="en-US" sz="5400" dirty="0">
              <a:latin typeface="Cambria Math" pitchFamily="18" charset="0"/>
              <a:ea typeface="Cambria Math" pitchFamily="18" charset="0"/>
            </a:endParaRPr>
          </a:p>
          <a:p>
            <a:pPr algn="ctr"/>
            <a:r>
              <a:rPr lang="en-US" sz="5400" i="1" dirty="0">
                <a:latin typeface="Cambria Math" pitchFamily="18" charset="0"/>
                <a:ea typeface="Cambria Math" pitchFamily="18" charset="0"/>
              </a:rPr>
              <a:t>Advisors:</a:t>
            </a:r>
            <a:r>
              <a:rPr lang="en-US" sz="5400" dirty="0">
                <a:latin typeface="Cambria Math" pitchFamily="18" charset="0"/>
                <a:ea typeface="Cambria Math" pitchFamily="18" charset="0"/>
              </a:rPr>
              <a:t> </a:t>
            </a:r>
            <a:r>
              <a:rPr lang="en-US" sz="5400" dirty="0" smtClean="0">
                <a:latin typeface="Cambria Math" pitchFamily="18" charset="0"/>
                <a:ea typeface="Cambria Math" pitchFamily="18" charset="0"/>
              </a:rPr>
              <a:t> Dr. Edward Corwin and Mr. Christopher </a:t>
            </a:r>
            <a:r>
              <a:rPr lang="en-US" sz="5400" dirty="0" err="1" smtClean="0">
                <a:latin typeface="Cambria Math" pitchFamily="18" charset="0"/>
                <a:ea typeface="Cambria Math" pitchFamily="18" charset="0"/>
              </a:rPr>
              <a:t>Konvalin</a:t>
            </a:r>
            <a:endParaRPr lang="en-US" sz="5400" dirty="0" smtClean="0">
              <a:latin typeface="Cambria Math" pitchFamily="18" charset="0"/>
              <a:ea typeface="Cambria Math" pitchFamily="18" charset="0"/>
            </a:endParaRPr>
          </a:p>
          <a:p>
            <a:pPr algn="ctr"/>
            <a:r>
              <a:rPr lang="en-US" sz="5400" dirty="0" smtClean="0">
                <a:latin typeface="Cambria Math" pitchFamily="18" charset="0"/>
                <a:ea typeface="Cambria Math" pitchFamily="18" charset="0"/>
              </a:rPr>
              <a:t>Summer REU 2011</a:t>
            </a:r>
            <a:endParaRPr lang="en-US" sz="5400" dirty="0">
              <a:latin typeface="Cambria Math" pitchFamily="18" charset="0"/>
              <a:ea typeface="Cambria Math" pitchFamily="18" charset="0"/>
            </a:endParaRPr>
          </a:p>
        </p:txBody>
      </p:sp>
      <p:pic>
        <p:nvPicPr>
          <p:cNvPr id="31" name="Picture 2" descr="https://tmail.utk.edu/exchange/mparke11/Inbox/Grant%20Number_xF8FF_Logos--NSF_xF8FF_SM.EML/1_multipart_xF8FF_2_NSF.jpg/C58EA28C-18C0-4a97-9AF2-036E93DDAFB3/NSF.jpg?attach=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832800" y="838200"/>
            <a:ext cx="4419600" cy="4457279"/>
          </a:xfrm>
          <a:prstGeom prst="rect">
            <a:avLst/>
          </a:prstGeom>
          <a:noFill/>
          <a:ln w="9525">
            <a:noFill/>
            <a:miter lim="800000"/>
            <a:headEnd/>
            <a:tailEnd/>
          </a:ln>
        </p:spPr>
      </p:pic>
      <p:sp>
        <p:nvSpPr>
          <p:cNvPr id="32" name="Content Placeholder 11"/>
          <p:cNvSpPr txBox="1">
            <a:spLocks/>
          </p:cNvSpPr>
          <p:nvPr/>
        </p:nvSpPr>
        <p:spPr>
          <a:xfrm>
            <a:off x="685800" y="17830800"/>
            <a:ext cx="5638799" cy="1600200"/>
          </a:xfrm>
          <a:prstGeom prst="rect">
            <a:avLst/>
          </a:prstGeom>
        </p:spPr>
        <p:txBody>
          <a:bodyPr lIns="407557" tIns="203779" rIns="407557" bIns="203779">
            <a:normAutofit/>
          </a:bodyPr>
          <a:lstStyle/>
          <a:p>
            <a:pPr marL="1528340" indent="-1528340" defTabSz="4075572" fontAlgn="auto">
              <a:spcBef>
                <a:spcPct val="20000"/>
              </a:spcBef>
              <a:spcAft>
                <a:spcPts val="0"/>
              </a:spcAft>
              <a:buFont typeface="Arial" pitchFamily="34" charset="0"/>
              <a:buNone/>
              <a:defRPr/>
            </a:pPr>
            <a:r>
              <a:rPr lang="en-US" sz="7800" b="1" u="sng" dirty="0" smtClean="0">
                <a:solidFill>
                  <a:srgbClr val="002060"/>
                </a:solidFill>
                <a:latin typeface="Cambria" pitchFamily="18" charset="0"/>
              </a:rPr>
              <a:t>        </a:t>
            </a:r>
            <a:r>
              <a:rPr lang="en-US" sz="7200" b="1" u="sng" dirty="0" smtClean="0">
                <a:solidFill>
                  <a:srgbClr val="002060"/>
                </a:solidFill>
                <a:latin typeface="Cambria" pitchFamily="18" charset="0"/>
              </a:rPr>
              <a:t>Results</a:t>
            </a:r>
            <a:r>
              <a:rPr lang="en-US" sz="7800" b="1" u="sng" dirty="0" smtClean="0">
                <a:solidFill>
                  <a:srgbClr val="002060"/>
                </a:solidFill>
                <a:latin typeface="Cambria" pitchFamily="18" charset="0"/>
              </a:rPr>
              <a:t> </a:t>
            </a:r>
            <a:endParaRPr lang="en-US" sz="7800" b="1" u="sng" dirty="0">
              <a:solidFill>
                <a:srgbClr val="1F3571"/>
              </a:solidFill>
              <a:latin typeface="Cambria" pitchFamily="18" charset="0"/>
            </a:endParaRPr>
          </a:p>
          <a:p>
            <a:pPr marL="731520" indent="-457200" defTabSz="4075572" fontAlgn="auto">
              <a:spcBef>
                <a:spcPct val="20000"/>
              </a:spcBef>
              <a:spcAft>
                <a:spcPts val="0"/>
              </a:spcAft>
              <a:defRPr/>
            </a:pPr>
            <a:endParaRPr lang="en-US" sz="12500" dirty="0">
              <a:latin typeface="+mn-lt"/>
              <a:cs typeface="+mn-cs"/>
            </a:endParaRPr>
          </a:p>
          <a:p>
            <a:pPr marL="1528340" indent="-1528340" defTabSz="4075572" fontAlgn="auto">
              <a:spcBef>
                <a:spcPct val="20000"/>
              </a:spcBef>
              <a:spcAft>
                <a:spcPts val="0"/>
              </a:spcAft>
              <a:buFont typeface="Arial" pitchFamily="34" charset="0"/>
              <a:buNone/>
              <a:defRPr/>
            </a:pPr>
            <a:endParaRPr lang="en-US" sz="6600" dirty="0">
              <a:solidFill>
                <a:srgbClr val="1F3571"/>
              </a:solidFill>
              <a:latin typeface="Lucida Sans" pitchFamily="34" charset="0"/>
              <a:cs typeface="+mn-cs"/>
            </a:endParaRPr>
          </a:p>
          <a:p>
            <a:pPr marL="1528340" indent="-1528340" defTabSz="4075572" fontAlgn="auto">
              <a:spcBef>
                <a:spcPct val="20000"/>
              </a:spcBef>
              <a:spcAft>
                <a:spcPts val="0"/>
              </a:spcAft>
              <a:buFont typeface="Arial" pitchFamily="34" charset="0"/>
              <a:buNone/>
              <a:defRPr/>
            </a:pPr>
            <a:endParaRPr lang="en-US" sz="12500" dirty="0">
              <a:latin typeface="+mn-lt"/>
              <a:cs typeface="+mn-cs"/>
            </a:endParaRPr>
          </a:p>
          <a:p>
            <a:pPr marL="1528340" indent="-1528340" defTabSz="4075572" fontAlgn="auto">
              <a:spcBef>
                <a:spcPct val="20000"/>
              </a:spcBef>
              <a:spcAft>
                <a:spcPts val="0"/>
              </a:spcAft>
              <a:buFont typeface="Arial" pitchFamily="34" charset="0"/>
              <a:buNone/>
              <a:defRPr/>
            </a:pPr>
            <a:endParaRPr lang="en-US" sz="12500" dirty="0">
              <a:latin typeface="+mn-lt"/>
              <a:cs typeface="+mn-cs"/>
            </a:endParaRPr>
          </a:p>
          <a:p>
            <a:pPr marL="1528340" indent="-1528340" defTabSz="4075572" fontAlgn="auto">
              <a:spcBef>
                <a:spcPct val="20000"/>
              </a:spcBef>
              <a:spcAft>
                <a:spcPts val="0"/>
              </a:spcAft>
              <a:buFont typeface="Arial" pitchFamily="34" charset="0"/>
              <a:buNone/>
              <a:defRPr/>
            </a:pPr>
            <a:endParaRPr lang="en-US" sz="12500" dirty="0">
              <a:latin typeface="+mn-lt"/>
              <a:cs typeface="+mn-cs"/>
            </a:endParaRPr>
          </a:p>
        </p:txBody>
      </p:sp>
      <p:sp>
        <p:nvSpPr>
          <p:cNvPr id="37" name="Rectangle 36"/>
          <p:cNvSpPr/>
          <p:nvPr/>
        </p:nvSpPr>
        <p:spPr>
          <a:xfrm>
            <a:off x="27736800" y="22555200"/>
            <a:ext cx="5562600" cy="830997"/>
          </a:xfrm>
          <a:prstGeom prst="rect">
            <a:avLst/>
          </a:prstGeom>
        </p:spPr>
        <p:txBody>
          <a:bodyPr wrap="square">
            <a:spAutoFit/>
          </a:bodyPr>
          <a:lstStyle/>
          <a:p>
            <a:pPr>
              <a:defRPr/>
            </a:pPr>
            <a:r>
              <a:rPr lang="en-US" sz="4800" b="1" u="sng" dirty="0" smtClean="0">
                <a:solidFill>
                  <a:srgbClr val="002060"/>
                </a:solidFill>
                <a:latin typeface="Cambria" pitchFamily="18" charset="0"/>
              </a:rPr>
              <a:t>References  </a:t>
            </a:r>
            <a:endParaRPr lang="en-US" sz="4800" u="sng" dirty="0" smtClean="0">
              <a:solidFill>
                <a:srgbClr val="002060"/>
              </a:solidFill>
              <a:latin typeface="Cambria" pitchFamily="18" charset="0"/>
            </a:endParaRPr>
          </a:p>
        </p:txBody>
      </p:sp>
      <p:sp>
        <p:nvSpPr>
          <p:cNvPr id="38" name="Rectangle 37"/>
          <p:cNvSpPr/>
          <p:nvPr/>
        </p:nvSpPr>
        <p:spPr>
          <a:xfrm>
            <a:off x="10744200" y="28727400"/>
            <a:ext cx="20116800" cy="1692771"/>
          </a:xfrm>
          <a:prstGeom prst="rect">
            <a:avLst/>
          </a:prstGeom>
        </p:spPr>
        <p:txBody>
          <a:bodyPr wrap="square">
            <a:spAutoFit/>
          </a:bodyPr>
          <a:lstStyle/>
          <a:p>
            <a:pPr algn="ctr">
              <a:defRPr/>
            </a:pPr>
            <a:r>
              <a:rPr lang="en-US" sz="4800" dirty="0" smtClean="0">
                <a:solidFill>
                  <a:srgbClr val="1F3571"/>
                </a:solidFill>
                <a:latin typeface="Cambria" pitchFamily="18" charset="0"/>
              </a:rPr>
              <a:t>Acknowledgments </a:t>
            </a:r>
            <a:endParaRPr lang="en-US" sz="4800" dirty="0">
              <a:solidFill>
                <a:srgbClr val="1F3571"/>
              </a:solidFill>
              <a:latin typeface="Cambria" pitchFamily="18" charset="0"/>
            </a:endParaRPr>
          </a:p>
          <a:p>
            <a:pPr marL="731520" algn="ctr">
              <a:defRPr/>
            </a:pPr>
            <a:r>
              <a:rPr lang="en-US" sz="2800" dirty="0" smtClean="0">
                <a:latin typeface="Cambria Math" pitchFamily="18" charset="0"/>
                <a:ea typeface="Cambria Math" pitchFamily="18" charset="0"/>
              </a:rPr>
              <a:t>National </a:t>
            </a:r>
            <a:r>
              <a:rPr lang="en-US" sz="2800" dirty="0">
                <a:latin typeface="Cambria Math" pitchFamily="18" charset="0"/>
                <a:ea typeface="Cambria Math" pitchFamily="18" charset="0"/>
              </a:rPr>
              <a:t>Science Foundation </a:t>
            </a:r>
            <a:r>
              <a:rPr lang="en-US" sz="2800" dirty="0" smtClean="0">
                <a:latin typeface="Cambria Math" pitchFamily="18" charset="0"/>
                <a:ea typeface="Cambria Math" pitchFamily="18" charset="0"/>
              </a:rPr>
              <a:t>Grant #</a:t>
            </a:r>
            <a:r>
              <a:rPr lang="en-US" sz="2800" dirty="0" smtClean="0"/>
              <a:t>0852057</a:t>
            </a:r>
            <a:r>
              <a:rPr lang="en-US" sz="2800" dirty="0" smtClean="0">
                <a:latin typeface="Cambria Math" pitchFamily="18" charset="0"/>
                <a:ea typeface="Cambria Math" pitchFamily="18" charset="0"/>
              </a:rPr>
              <a:t>, Dr. Edward Corwin, Mr. Chris </a:t>
            </a:r>
            <a:r>
              <a:rPr lang="en-US" sz="2800" dirty="0" err="1" smtClean="0">
                <a:latin typeface="Cambria Math" pitchFamily="18" charset="0"/>
                <a:ea typeface="Cambria Math" pitchFamily="18" charset="0"/>
              </a:rPr>
              <a:t>Konvalin</a:t>
            </a:r>
            <a:r>
              <a:rPr lang="en-US" sz="2800" dirty="0" smtClean="0">
                <a:latin typeface="Cambria Math" pitchFamily="18" charset="0"/>
                <a:ea typeface="Cambria Math" pitchFamily="18" charset="0"/>
              </a:rPr>
              <a:t>, Dr</a:t>
            </a:r>
            <a:r>
              <a:rPr lang="en-US" sz="2800" dirty="0">
                <a:latin typeface="Cambria Math" pitchFamily="18" charset="0"/>
                <a:ea typeface="Cambria Math" pitchFamily="18" charset="0"/>
              </a:rPr>
              <a:t>. Michael West, </a:t>
            </a:r>
            <a:r>
              <a:rPr lang="en-US" sz="2800" dirty="0" smtClean="0">
                <a:latin typeface="Cambria Math" pitchFamily="18" charset="0"/>
                <a:ea typeface="Cambria Math" pitchFamily="18" charset="0"/>
              </a:rPr>
              <a:t>Dr</a:t>
            </a:r>
            <a:r>
              <a:rPr lang="en-US" sz="2800" dirty="0">
                <a:latin typeface="Cambria Math" pitchFamily="18" charset="0"/>
                <a:ea typeface="Cambria Math" pitchFamily="18" charset="0"/>
              </a:rPr>
              <a:t>. Alfred </a:t>
            </a:r>
            <a:r>
              <a:rPr lang="en-US" sz="2800" dirty="0" err="1" smtClean="0">
                <a:latin typeface="Cambria Math" pitchFamily="18" charset="0"/>
                <a:ea typeface="Cambria Math" pitchFamily="18" charset="0"/>
              </a:rPr>
              <a:t>Boysen</a:t>
            </a:r>
            <a:r>
              <a:rPr lang="en-US" sz="2800" dirty="0" smtClean="0">
                <a:latin typeface="Cambria Math" pitchFamily="18" charset="0"/>
                <a:ea typeface="Cambria Math" pitchFamily="18" charset="0"/>
              </a:rPr>
              <a:t>, and all the various SDSM&amp;T faculty, staff, and REU and/or SDSM&amp;T students that helped make this memorable experience possible.</a:t>
            </a:r>
            <a:endParaRPr lang="en-US" sz="2800" dirty="0">
              <a:latin typeface="Cambria Math" pitchFamily="18" charset="0"/>
              <a:ea typeface="Cambria Math" pitchFamily="18" charset="0"/>
            </a:endParaRPr>
          </a:p>
        </p:txBody>
      </p:sp>
      <p:sp>
        <p:nvSpPr>
          <p:cNvPr id="39" name="Title 8"/>
          <p:cNvSpPr txBox="1">
            <a:spLocks/>
          </p:cNvSpPr>
          <p:nvPr/>
        </p:nvSpPr>
        <p:spPr>
          <a:xfrm>
            <a:off x="3886200" y="0"/>
            <a:ext cx="31623000" cy="5181600"/>
          </a:xfrm>
          <a:prstGeom prst="rect">
            <a:avLst/>
          </a:prstGeom>
        </p:spPr>
        <p:txBody>
          <a:bodyPr vert="horz" lIns="407557" tIns="203779" rIns="407557" bIns="203779" rtlCol="0" anchor="ctr">
            <a:normAutofit/>
          </a:bodyPr>
          <a:lstStyle/>
          <a:p>
            <a:pPr marL="0" marR="0" lvl="0" indent="0" algn="ctr" defTabSz="4075572" rtl="0" eaLnBrk="1" fontAlgn="auto" latinLnBrk="0" hangingPunct="1">
              <a:lnSpc>
                <a:spcPct val="10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rgbClr val="002060"/>
                </a:solidFill>
                <a:effectLst/>
                <a:uLnTx/>
                <a:uFillTx/>
                <a:latin typeface="Cambria" pitchFamily="18" charset="0"/>
                <a:ea typeface="+mj-ea"/>
                <a:cs typeface="+mj-cs"/>
              </a:rPr>
              <a:t>Developing</a:t>
            </a:r>
            <a:r>
              <a:rPr kumimoji="0" lang="en-US" sz="8800" b="1" i="0" u="none" strike="noStrike" kern="1200" cap="none" spc="0" normalizeH="0" noProof="0" dirty="0" smtClean="0">
                <a:ln>
                  <a:noFill/>
                </a:ln>
                <a:solidFill>
                  <a:srgbClr val="002060"/>
                </a:solidFill>
                <a:effectLst/>
                <a:uLnTx/>
                <a:uFillTx/>
                <a:latin typeface="Cambria" pitchFamily="18" charset="0"/>
                <a:ea typeface="+mj-ea"/>
                <a:cs typeface="+mj-cs"/>
              </a:rPr>
              <a:t> Intelligent Friction Stir Welding Algorithms</a:t>
            </a:r>
            <a:r>
              <a:rPr kumimoji="0" lang="en-US" sz="8800" b="1" i="0" u="none" strike="noStrike" kern="1200" cap="none" spc="0" normalizeH="0" noProof="0" dirty="0" smtClean="0">
                <a:ln>
                  <a:noFill/>
                </a:ln>
                <a:solidFill>
                  <a:srgbClr val="002060"/>
                </a:solidFill>
                <a:effectLst/>
                <a:uLnTx/>
                <a:uFillTx/>
                <a:latin typeface="Lucida Sans" pitchFamily="34" charset="0"/>
                <a:ea typeface="+mj-ea"/>
                <a:cs typeface="+mj-cs"/>
              </a:rPr>
              <a:t> </a:t>
            </a:r>
          </a:p>
          <a:p>
            <a:pPr marL="0" marR="0" lvl="0" indent="0" algn="ctr" defTabSz="4075572" rtl="0" eaLnBrk="1" fontAlgn="auto" latinLnBrk="0" hangingPunct="1">
              <a:lnSpc>
                <a:spcPct val="100000"/>
              </a:lnSpc>
              <a:spcBef>
                <a:spcPct val="0"/>
              </a:spcBef>
              <a:spcAft>
                <a:spcPts val="0"/>
              </a:spcAft>
              <a:buClrTx/>
              <a:buSzTx/>
              <a:buFontTx/>
              <a:buNone/>
              <a:tabLst/>
              <a:defRPr/>
            </a:pPr>
            <a:endParaRPr kumimoji="0" lang="en-US" sz="8000" b="1" i="0" u="none" strike="noStrike" kern="1200" cap="none" spc="0" normalizeH="0" baseline="0" noProof="0" dirty="0" smtClean="0">
              <a:ln>
                <a:noFill/>
              </a:ln>
              <a:solidFill>
                <a:srgbClr val="1F3571"/>
              </a:solidFill>
              <a:effectLst/>
              <a:uLnTx/>
              <a:uFillTx/>
              <a:latin typeface="Lucida Sans" pitchFamily="34" charset="0"/>
              <a:ea typeface="+mj-ea"/>
              <a:cs typeface="+mj-cs"/>
            </a:endParaRPr>
          </a:p>
        </p:txBody>
      </p:sp>
      <p:sp>
        <p:nvSpPr>
          <p:cNvPr id="52" name="TextBox 51"/>
          <p:cNvSpPr txBox="1"/>
          <p:nvPr/>
        </p:nvSpPr>
        <p:spPr>
          <a:xfrm>
            <a:off x="1066800" y="6705600"/>
            <a:ext cx="11887200" cy="3647152"/>
          </a:xfrm>
          <a:prstGeom prst="rect">
            <a:avLst/>
          </a:prstGeom>
          <a:noFill/>
        </p:spPr>
        <p:txBody>
          <a:bodyPr wrap="square" rtlCol="0">
            <a:spAutoFit/>
          </a:bodyPr>
          <a:lstStyle/>
          <a:p>
            <a:pPr marL="457200" lvl="2" indent="-457200" algn="just">
              <a:spcAft>
                <a:spcPts val="1800"/>
              </a:spcAft>
              <a:buFont typeface="Wingdings" pitchFamily="2" charset="2"/>
              <a:buChar char="§"/>
            </a:pPr>
            <a:r>
              <a:rPr lang="en-US" sz="3600" dirty="0" smtClean="0">
                <a:latin typeface="Cambria Math" pitchFamily="18" charset="0"/>
                <a:ea typeface="Cambria Math" pitchFamily="18" charset="0"/>
              </a:rPr>
              <a:t>Develop intelligent weld parameter control and planning algorithms that will ensure FSW quality (eliminate post    weld defects).</a:t>
            </a:r>
          </a:p>
          <a:p>
            <a:pPr marL="457200" lvl="2" indent="-457200" algn="just">
              <a:spcAft>
                <a:spcPts val="1800"/>
              </a:spcAft>
              <a:buFont typeface="Wingdings" pitchFamily="2" charset="2"/>
              <a:buChar char="§"/>
            </a:pPr>
            <a:r>
              <a:rPr lang="en-US" sz="3600" dirty="0" smtClean="0">
                <a:latin typeface="Cambria Math" pitchFamily="18" charset="0"/>
                <a:ea typeface="Cambria Math" pitchFamily="18" charset="0"/>
              </a:rPr>
              <a:t>Model parameter’s signals associated with good welds and those that show weld defects (particularly wormholes).</a:t>
            </a:r>
          </a:p>
        </p:txBody>
      </p:sp>
      <p:sp>
        <p:nvSpPr>
          <p:cNvPr id="56" name="TextBox 55"/>
          <p:cNvSpPr txBox="1"/>
          <p:nvPr/>
        </p:nvSpPr>
        <p:spPr>
          <a:xfrm>
            <a:off x="14173200" y="5638800"/>
            <a:ext cx="14554200" cy="1200329"/>
          </a:xfrm>
          <a:prstGeom prst="rect">
            <a:avLst/>
          </a:prstGeom>
          <a:noFill/>
        </p:spPr>
        <p:txBody>
          <a:bodyPr wrap="square" rtlCol="0">
            <a:spAutoFit/>
          </a:bodyPr>
          <a:lstStyle/>
          <a:p>
            <a:r>
              <a:rPr lang="en-US" sz="7200" b="1" u="sng" dirty="0" smtClean="0">
                <a:solidFill>
                  <a:srgbClr val="002060"/>
                </a:solidFill>
                <a:latin typeface="Cambria" pitchFamily="18" charset="0"/>
              </a:rPr>
              <a:t>              Broader Impact       	</a:t>
            </a:r>
            <a:endParaRPr lang="en-US" sz="7200" b="1" u="sng" dirty="0">
              <a:solidFill>
                <a:srgbClr val="002060"/>
              </a:solidFill>
              <a:latin typeface="Cambria" pitchFamily="18" charset="0"/>
            </a:endParaRPr>
          </a:p>
        </p:txBody>
      </p:sp>
      <p:sp>
        <p:nvSpPr>
          <p:cNvPr id="18" name="TextBox 17"/>
          <p:cNvSpPr txBox="1"/>
          <p:nvPr/>
        </p:nvSpPr>
        <p:spPr>
          <a:xfrm>
            <a:off x="1143000" y="11277600"/>
            <a:ext cx="11811000" cy="5278368"/>
          </a:xfrm>
          <a:prstGeom prst="rect">
            <a:avLst/>
          </a:prstGeom>
          <a:noFill/>
        </p:spPr>
        <p:txBody>
          <a:bodyPr wrap="square" rtlCol="0">
            <a:spAutoFit/>
          </a:bodyPr>
          <a:lstStyle/>
          <a:p>
            <a:pPr marL="457200" indent="-457200" algn="just">
              <a:spcAft>
                <a:spcPts val="1800"/>
              </a:spcAft>
              <a:buFont typeface="Wingdings" pitchFamily="2" charset="2"/>
              <a:buChar char="§"/>
            </a:pPr>
            <a:r>
              <a:rPr lang="en-US" sz="4000" dirty="0" smtClean="0">
                <a:latin typeface="Cambria Math" pitchFamily="18" charset="0"/>
                <a:ea typeface="Cambria Math" pitchFamily="18" charset="0"/>
              </a:rPr>
              <a:t> </a:t>
            </a:r>
            <a:r>
              <a:rPr lang="en-US" sz="3600" dirty="0" smtClean="0">
                <a:latin typeface="Cambria Math" pitchFamily="18" charset="0"/>
                <a:ea typeface="Cambria Math" pitchFamily="18" charset="0"/>
              </a:rPr>
              <a:t>Determine the relationships between parameters of the system through covariance matrices.</a:t>
            </a:r>
            <a:r>
              <a:rPr lang="en-US" sz="3600" baseline="30000" dirty="0" smtClean="0">
                <a:latin typeface="Cambria Math" pitchFamily="18" charset="0"/>
                <a:ea typeface="Cambria Math" pitchFamily="18" charset="0"/>
              </a:rPr>
              <a:t>4</a:t>
            </a:r>
            <a:endParaRPr lang="en-US" sz="3600" dirty="0" smtClean="0">
              <a:latin typeface="Cambria Math" pitchFamily="18" charset="0"/>
              <a:ea typeface="Cambria Math" pitchFamily="18" charset="0"/>
            </a:endParaRP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Through Fourier Analysis identify the frequencies acting on the system and where they come from. </a:t>
            </a:r>
            <a:r>
              <a:rPr lang="en-US" sz="3600" baseline="30000" dirty="0" smtClean="0">
                <a:latin typeface="Cambria Math" pitchFamily="18" charset="0"/>
                <a:ea typeface="Cambria Math" pitchFamily="18" charset="0"/>
              </a:rPr>
              <a:t>3, 7</a:t>
            </a:r>
            <a:endParaRPr lang="en-US" sz="3600" dirty="0" smtClean="0">
              <a:latin typeface="Cambria Math" pitchFamily="18" charset="0"/>
              <a:ea typeface="Cambria Math" pitchFamily="18" charset="0"/>
            </a:endParaRP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Develop theories of which parameters have greatest effect on the system and/or defects of the weld.</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Model those parameter’s signals in good and bad welds based on their frequencies and amplitudes.</a:t>
            </a:r>
          </a:p>
        </p:txBody>
      </p:sp>
      <p:sp>
        <p:nvSpPr>
          <p:cNvPr id="28" name="Content Placeholder 10"/>
          <p:cNvSpPr txBox="1">
            <a:spLocks/>
          </p:cNvSpPr>
          <p:nvPr/>
        </p:nvSpPr>
        <p:spPr>
          <a:xfrm>
            <a:off x="381000" y="4953000"/>
            <a:ext cx="13563600" cy="2667000"/>
          </a:xfrm>
          <a:prstGeom prst="rect">
            <a:avLst/>
          </a:prstGeom>
          <a:noFill/>
          <a:ln>
            <a:noFill/>
          </a:ln>
        </p:spPr>
        <p:style>
          <a:lnRef idx="0">
            <a:scrgbClr r="0" g="0" b="0"/>
          </a:lnRef>
          <a:fillRef idx="1003">
            <a:schemeClr val="lt1"/>
          </a:fillRef>
          <a:effectRef idx="0">
            <a:scrgbClr r="0" g="0" b="0"/>
          </a:effectRef>
          <a:fontRef idx="major"/>
        </p:style>
        <p:txBody>
          <a:bodyPr vert="horz" lIns="407557" tIns="203779" rIns="407557" bIns="203779" rtlCol="0">
            <a:normAutofit fontScale="92500" lnSpcReduction="20000"/>
          </a:bodyPr>
          <a:lstStyle/>
          <a:p>
            <a:pPr marL="1528340" marR="0" lvl="0" indent="-1528340" algn="ctr" defTabSz="4075572" rtl="0" eaLnBrk="1" fontAlgn="auto" latinLnBrk="0" hangingPunct="1">
              <a:lnSpc>
                <a:spcPct val="100000"/>
              </a:lnSpc>
              <a:spcBef>
                <a:spcPct val="20000"/>
              </a:spcBef>
              <a:spcAft>
                <a:spcPts val="0"/>
              </a:spcAft>
              <a:buClrTx/>
              <a:buSzTx/>
              <a:buFont typeface="Arial" pitchFamily="34" charset="0"/>
              <a:buNone/>
              <a:tabLst/>
              <a:defRPr/>
            </a:pPr>
            <a:endParaRPr kumimoji="0" lang="en-US" sz="4300" b="0" i="0" u="none" strike="noStrike" kern="1200" cap="none" spc="0" normalizeH="0" baseline="0" noProof="0" dirty="0" smtClean="0">
              <a:ln>
                <a:noFill/>
              </a:ln>
              <a:solidFill>
                <a:schemeClr val="tx1">
                  <a:tint val="75000"/>
                </a:schemeClr>
              </a:solidFill>
              <a:effectLst/>
              <a:uLnTx/>
              <a:uFillTx/>
              <a:latin typeface="Lucida Sans" pitchFamily="34" charset="0"/>
              <a:ea typeface="+mn-ea"/>
              <a:cs typeface="+mn-cs"/>
            </a:endParaRPr>
          </a:p>
          <a:p>
            <a:pPr marL="1528340" marR="0" lvl="0" indent="-1528340" algn="ctr" defTabSz="4075572" rtl="0" eaLnBrk="1" fontAlgn="auto" latinLnBrk="0" hangingPunct="1">
              <a:lnSpc>
                <a:spcPct val="100000"/>
              </a:lnSpc>
              <a:spcBef>
                <a:spcPct val="20000"/>
              </a:spcBef>
              <a:spcAft>
                <a:spcPts val="0"/>
              </a:spcAft>
              <a:buClrTx/>
              <a:buSzTx/>
              <a:buFont typeface="Arial" pitchFamily="34" charset="0"/>
              <a:buNone/>
              <a:tabLst/>
              <a:defRPr/>
            </a:pPr>
            <a:r>
              <a:rPr kumimoji="0" lang="en-US" sz="7800" b="1" i="0" u="sng" strike="noStrike" kern="1200" cap="none" spc="0" normalizeH="0" baseline="0" noProof="0" dirty="0" smtClean="0">
                <a:ln>
                  <a:noFill/>
                </a:ln>
                <a:solidFill>
                  <a:srgbClr val="002060"/>
                </a:solidFill>
                <a:effectLst/>
                <a:uLnTx/>
                <a:uFillTx/>
                <a:latin typeface="Cambria" pitchFamily="18" charset="0"/>
              </a:rPr>
              <a:t>	Research</a:t>
            </a:r>
            <a:r>
              <a:rPr kumimoji="0" lang="en-US" sz="7800" b="1" i="0" u="sng" strike="noStrike" kern="1200" cap="none" spc="0" normalizeH="0" baseline="0" noProof="0" dirty="0" smtClean="0">
                <a:ln>
                  <a:noFill/>
                </a:ln>
                <a:solidFill>
                  <a:srgbClr val="1F3571"/>
                </a:solidFill>
                <a:effectLst/>
                <a:uLnTx/>
                <a:uFillTx/>
                <a:latin typeface="Cambria" pitchFamily="18" charset="0"/>
              </a:rPr>
              <a:t> </a:t>
            </a:r>
            <a:r>
              <a:rPr kumimoji="0" lang="en-US" sz="7800" b="1" i="0" u="sng" strike="noStrike" kern="1200" cap="none" spc="0" normalizeH="0" baseline="0" noProof="0" dirty="0" smtClean="0">
                <a:ln>
                  <a:noFill/>
                </a:ln>
                <a:solidFill>
                  <a:srgbClr val="002060"/>
                </a:solidFill>
                <a:effectLst/>
                <a:uLnTx/>
                <a:uFillTx/>
                <a:latin typeface="Cambria" pitchFamily="18" charset="0"/>
              </a:rPr>
              <a:t>Objectives</a:t>
            </a:r>
            <a:r>
              <a:rPr kumimoji="0" lang="en-US" sz="7800" b="1" i="0" u="sng" strike="noStrike" kern="1200" cap="none" spc="0" normalizeH="0" baseline="0" noProof="0" dirty="0" smtClean="0">
                <a:ln>
                  <a:noFill/>
                </a:ln>
                <a:solidFill>
                  <a:srgbClr val="1F3571"/>
                </a:solidFill>
                <a:effectLst/>
                <a:uLnTx/>
                <a:uFillTx/>
                <a:latin typeface="Cambria" pitchFamily="18" charset="0"/>
              </a:rPr>
              <a:t>	</a:t>
            </a:r>
          </a:p>
          <a:p>
            <a:pPr marL="731520" marR="0" lvl="0" indent="-457200" defTabSz="4075572"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effectLst/>
                <a:uLnTx/>
                <a:uFillTx/>
                <a:latin typeface="Lucida Bright" pitchFamily="18" charset="0"/>
                <a:ea typeface="+mn-ea"/>
                <a:cs typeface="+mn-cs"/>
              </a:rPr>
              <a:t> </a:t>
            </a:r>
          </a:p>
          <a:p>
            <a:pPr marL="731520" marR="0" lvl="0" indent="0" algn="ctr" defTabSz="4075572" rtl="0" eaLnBrk="1" fontAlgn="auto" latinLnBrk="0" hangingPunct="1">
              <a:lnSpc>
                <a:spcPct val="100000"/>
              </a:lnSpc>
              <a:spcBef>
                <a:spcPct val="20000"/>
              </a:spcBef>
              <a:spcAft>
                <a:spcPts val="0"/>
              </a:spcAft>
              <a:buClrTx/>
              <a:buSzTx/>
              <a:buFont typeface="Arial" pitchFamily="34" charset="0"/>
              <a:buNone/>
              <a:tabLst/>
              <a:defRPr/>
            </a:pPr>
            <a:endParaRPr kumimoji="0" lang="en-US" sz="3600" b="0" i="0" u="none" strike="noStrike" kern="1200" cap="none" spc="0" normalizeH="0" baseline="0" noProof="0" dirty="0" smtClean="0">
              <a:ln>
                <a:noFill/>
              </a:ln>
              <a:solidFill>
                <a:schemeClr val="tx1">
                  <a:tint val="75000"/>
                </a:schemeClr>
              </a:solidFill>
              <a:effectLst/>
              <a:uLnTx/>
              <a:uFillTx/>
              <a:latin typeface="Lucida Bright" pitchFamily="18" charset="0"/>
              <a:ea typeface="+mn-ea"/>
              <a:cs typeface="+mn-cs"/>
            </a:endParaRPr>
          </a:p>
        </p:txBody>
      </p:sp>
      <p:sp>
        <p:nvSpPr>
          <p:cNvPr id="36" name="Rectangle 35"/>
          <p:cNvSpPr/>
          <p:nvPr/>
        </p:nvSpPr>
        <p:spPr>
          <a:xfrm>
            <a:off x="990600" y="10134600"/>
            <a:ext cx="12725400" cy="1754326"/>
          </a:xfrm>
          <a:prstGeom prst="rect">
            <a:avLst/>
          </a:prstGeom>
          <a:noFill/>
        </p:spPr>
        <p:style>
          <a:lnRef idx="0">
            <a:scrgbClr r="0" g="0" b="0"/>
          </a:lnRef>
          <a:fillRef idx="1003">
            <a:schemeClr val="lt1"/>
          </a:fillRef>
          <a:effectRef idx="0">
            <a:scrgbClr r="0" g="0" b="0"/>
          </a:effectRef>
          <a:fontRef idx="major"/>
        </p:style>
        <p:txBody>
          <a:bodyPr wrap="square">
            <a:spAutoFit/>
          </a:bodyPr>
          <a:lstStyle/>
          <a:p>
            <a:pPr algn="ctr" defTabSz="4075572" fontAlgn="auto">
              <a:spcBef>
                <a:spcPts val="0"/>
              </a:spcBef>
              <a:spcAft>
                <a:spcPts val="0"/>
              </a:spcAft>
              <a:defRPr/>
            </a:pPr>
            <a:r>
              <a:rPr lang="en-US" sz="7200" b="1" u="sng" dirty="0" smtClean="0">
                <a:solidFill>
                  <a:srgbClr val="002060"/>
                </a:solidFill>
                <a:latin typeface="Cambria" pitchFamily="18" charset="0"/>
              </a:rPr>
              <a:t>	Method		</a:t>
            </a:r>
            <a:endParaRPr lang="en-US" sz="3400" u="sng" dirty="0">
              <a:solidFill>
                <a:srgbClr val="1F3571"/>
              </a:solidFill>
              <a:latin typeface="Lucida Bright" pitchFamily="18" charset="0"/>
              <a:cs typeface="Times New Roman"/>
            </a:endParaRPr>
          </a:p>
          <a:p>
            <a:pPr algn="ctr" defTabSz="4075572" fontAlgn="auto">
              <a:spcBef>
                <a:spcPts val="0"/>
              </a:spcBef>
              <a:spcAft>
                <a:spcPts val="0"/>
              </a:spcAft>
              <a:defRPr/>
            </a:pPr>
            <a:endParaRPr lang="en-US" sz="3600" dirty="0">
              <a:latin typeface="Lucida Bright" pitchFamily="18" charset="0"/>
              <a:cs typeface="+mn-cs"/>
            </a:endParaRPr>
          </a:p>
        </p:txBody>
      </p:sp>
      <p:sp>
        <p:nvSpPr>
          <p:cNvPr id="22" name="TextBox 21"/>
          <p:cNvSpPr txBox="1"/>
          <p:nvPr/>
        </p:nvSpPr>
        <p:spPr>
          <a:xfrm>
            <a:off x="14173200" y="6858000"/>
            <a:ext cx="12420600" cy="7848302"/>
          </a:xfrm>
          <a:prstGeom prst="rect">
            <a:avLst/>
          </a:prstGeom>
          <a:noFill/>
        </p:spPr>
        <p:txBody>
          <a:bodyPr wrap="square" rtlCol="0">
            <a:spAutoFit/>
          </a:bodyPr>
          <a:lstStyle/>
          <a:p>
            <a:pPr algn="just"/>
            <a:r>
              <a:rPr lang="en-US" sz="3600" dirty="0" smtClean="0">
                <a:latin typeface="Cambria Math" pitchFamily="18" charset="0"/>
                <a:ea typeface="Cambria Math" pitchFamily="18" charset="0"/>
              </a:rPr>
              <a:t>         The goal of this research is to better assist this new solid state welding method in making it more efficient. Overall, FSW has an abundant number of benefits including low distortion of work piece and excellent metallurgical properties in the joint area.</a:t>
            </a:r>
            <a:r>
              <a:rPr lang="en-US" sz="3600" baseline="30000" dirty="0" smtClean="0">
                <a:latin typeface="Cambria Math" pitchFamily="18" charset="0"/>
                <a:ea typeface="Cambria Math" pitchFamily="18" charset="0"/>
              </a:rPr>
              <a:t>6</a:t>
            </a:r>
            <a:r>
              <a:rPr lang="en-US" sz="3600" dirty="0" smtClean="0">
                <a:latin typeface="Cambria Math" pitchFamily="18" charset="0"/>
                <a:ea typeface="Cambria Math" pitchFamily="18" charset="0"/>
              </a:rPr>
              <a:t> Furthermore, the broad uses of FSW have been found key in the automotive, aerospace, and aviation industries.</a:t>
            </a:r>
            <a:r>
              <a:rPr lang="en-US" sz="3600" baseline="30000" dirty="0" smtClean="0">
                <a:latin typeface="Cambria Math" pitchFamily="18" charset="0"/>
                <a:ea typeface="Cambria Math" pitchFamily="18" charset="0"/>
              </a:rPr>
              <a:t>5</a:t>
            </a:r>
            <a:r>
              <a:rPr lang="en-US" sz="3600" dirty="0" smtClean="0">
                <a:latin typeface="Cambria Math" pitchFamily="18" charset="0"/>
                <a:ea typeface="Cambria Math" pitchFamily="18" charset="0"/>
              </a:rPr>
              <a:t>  Finally, it’s worth noting FSW’s key environmental and energy benefits. </a:t>
            </a:r>
            <a:r>
              <a:rPr lang="en-US" sz="3600" baseline="30000" dirty="0" smtClean="0">
                <a:latin typeface="Cambria Math" pitchFamily="18" charset="0"/>
                <a:ea typeface="Cambria Math" pitchFamily="18" charset="0"/>
              </a:rPr>
              <a:t>6</a:t>
            </a:r>
            <a:endParaRPr lang="en-US" sz="3600" dirty="0" smtClean="0">
              <a:latin typeface="Cambria Math" pitchFamily="18" charset="0"/>
              <a:ea typeface="Cambria Math" pitchFamily="18" charset="0"/>
            </a:endParaRPr>
          </a:p>
          <a:p>
            <a:pPr algn="just"/>
            <a:r>
              <a:rPr lang="en-US" sz="3600" dirty="0" smtClean="0">
                <a:latin typeface="Cambria Math" pitchFamily="18" charset="0"/>
                <a:ea typeface="Cambria Math" pitchFamily="18" charset="0"/>
              </a:rPr>
              <a:t>          To further enhance this effective new technology, studies are being performed to identify the causes of weld defects and determine the particular parameters that may limit or exclude these weld defects.  Defect detection and prevention is an important research topic to help make FSW accessible and efficient tool in future industrial applications. </a:t>
            </a:r>
          </a:p>
        </p:txBody>
      </p:sp>
      <p:pic>
        <p:nvPicPr>
          <p:cNvPr id="23" name="Picture 22"/>
          <p:cNvPicPr/>
          <p:nvPr/>
        </p:nvPicPr>
        <p:blipFill>
          <a:blip r:embed="rId5" cstate="print"/>
          <a:srcRect/>
          <a:stretch>
            <a:fillRect/>
          </a:stretch>
        </p:blipFill>
        <p:spPr bwMode="auto">
          <a:xfrm>
            <a:off x="7162800" y="16383000"/>
            <a:ext cx="6705600" cy="3657600"/>
          </a:xfrm>
          <a:prstGeom prst="rect">
            <a:avLst/>
          </a:prstGeom>
          <a:noFill/>
          <a:ln w="9525">
            <a:noFill/>
            <a:miter lim="800000"/>
            <a:headEnd/>
            <a:tailEnd/>
          </a:ln>
        </p:spPr>
      </p:pic>
      <p:sp>
        <p:nvSpPr>
          <p:cNvPr id="20" name="TextBox 19"/>
          <p:cNvSpPr txBox="1"/>
          <p:nvPr/>
        </p:nvSpPr>
        <p:spPr>
          <a:xfrm>
            <a:off x="28041600" y="6858000"/>
            <a:ext cx="10591800" cy="4893647"/>
          </a:xfrm>
          <a:prstGeom prst="rect">
            <a:avLst/>
          </a:prstGeom>
          <a:noFill/>
        </p:spPr>
        <p:txBody>
          <a:bodyPr wrap="square" rtlCol="0">
            <a:spAutoFit/>
          </a:bodyPr>
          <a:lstStyle/>
          <a:p>
            <a:pPr algn="just">
              <a:spcAft>
                <a:spcPts val="1800"/>
              </a:spcAft>
            </a:pPr>
            <a:r>
              <a:rPr lang="en-US" sz="3600" dirty="0" smtClean="0">
                <a:latin typeface="Cambria Math" pitchFamily="18" charset="0"/>
                <a:ea typeface="Cambria Math" pitchFamily="18" charset="0"/>
              </a:rPr>
              <a:t>The following conclusions were made in this summer on this ongoing research project: </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Determined the important parameters acting on the system.</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Identified the frequencies acting on the system.</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Modeled the X, Y, Z Forces in good and bad welds.</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Trained the model through Neural Networks.</a:t>
            </a:r>
            <a:r>
              <a:rPr lang="en-US" sz="3600" baseline="30000" dirty="0" smtClean="0">
                <a:latin typeface="Cambria Math" pitchFamily="18" charset="0"/>
                <a:ea typeface="Cambria Math" pitchFamily="18" charset="0"/>
              </a:rPr>
              <a:t>2</a:t>
            </a:r>
            <a:endParaRPr lang="en-US" sz="3600" dirty="0">
              <a:latin typeface="Cambria Math" pitchFamily="18" charset="0"/>
              <a:ea typeface="Cambria Math" pitchFamily="18" charset="0"/>
            </a:endParaRPr>
          </a:p>
        </p:txBody>
      </p:sp>
      <p:sp>
        <p:nvSpPr>
          <p:cNvPr id="34" name="TextBox 33"/>
          <p:cNvSpPr txBox="1"/>
          <p:nvPr/>
        </p:nvSpPr>
        <p:spPr>
          <a:xfrm>
            <a:off x="1066800" y="19278600"/>
            <a:ext cx="10896600" cy="8186857"/>
          </a:xfrm>
          <a:prstGeom prst="rect">
            <a:avLst/>
          </a:prstGeom>
          <a:noFill/>
        </p:spPr>
        <p:txBody>
          <a:bodyPr wrap="square" rtlCol="0">
            <a:spAutoFit/>
          </a:bodyPr>
          <a:lstStyle/>
          <a:p>
            <a:pPr algn="just">
              <a:spcAft>
                <a:spcPts val="1800"/>
              </a:spcAft>
            </a:pPr>
            <a:r>
              <a:rPr lang="en-US" sz="3800" dirty="0" smtClean="0">
                <a:latin typeface="Cambria Math" pitchFamily="18" charset="0"/>
                <a:ea typeface="Cambria Math" pitchFamily="18" charset="0"/>
              </a:rPr>
              <a:t>Covariance Matrices:</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 No correlation or minimal correlation with Roll, Pitch, Pin Force (</a:t>
            </a:r>
            <a:r>
              <a:rPr lang="en-US" sz="3600" dirty="0" err="1" smtClean="0">
                <a:latin typeface="Cambria Math" pitchFamily="18" charset="0"/>
                <a:ea typeface="Cambria Math" pitchFamily="18" charset="0"/>
              </a:rPr>
              <a:t>lbf</a:t>
            </a:r>
            <a:r>
              <a:rPr lang="en-US" sz="3600" dirty="0" smtClean="0">
                <a:latin typeface="Cambria Math" pitchFamily="18" charset="0"/>
                <a:ea typeface="Cambria Math" pitchFamily="18" charset="0"/>
              </a:rPr>
              <a:t>), and Tool Temperature.</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High positive correlation with X Force (</a:t>
            </a:r>
            <a:r>
              <a:rPr lang="en-US" sz="3600" dirty="0" err="1" smtClean="0">
                <a:latin typeface="Cambria Math" pitchFamily="18" charset="0"/>
                <a:ea typeface="Cambria Math" pitchFamily="18" charset="0"/>
              </a:rPr>
              <a:t>lbf</a:t>
            </a:r>
            <a:r>
              <a:rPr lang="en-US" sz="3600" dirty="0" smtClean="0">
                <a:latin typeface="Cambria Math" pitchFamily="18" charset="0"/>
                <a:ea typeface="Cambria Math" pitchFamily="18" charset="0"/>
              </a:rPr>
              <a:t>), Z Force (</a:t>
            </a:r>
            <a:r>
              <a:rPr lang="en-US" sz="3600" dirty="0" err="1" smtClean="0">
                <a:latin typeface="Cambria Math" pitchFamily="18" charset="0"/>
                <a:ea typeface="Cambria Math" pitchFamily="18" charset="0"/>
              </a:rPr>
              <a:t>lbf</a:t>
            </a:r>
            <a:r>
              <a:rPr lang="en-US" sz="3600" dirty="0" smtClean="0">
                <a:latin typeface="Cambria Math" pitchFamily="18" charset="0"/>
                <a:ea typeface="Cambria Math" pitchFamily="18" charset="0"/>
              </a:rPr>
              <a:t>), Spindle Feedback  (rpm), and Shoulder Force (</a:t>
            </a:r>
            <a:r>
              <a:rPr lang="en-US" sz="3600" dirty="0" err="1" smtClean="0">
                <a:latin typeface="Cambria Math" pitchFamily="18" charset="0"/>
                <a:ea typeface="Cambria Math" pitchFamily="18" charset="0"/>
              </a:rPr>
              <a:t>lbf</a:t>
            </a:r>
            <a:r>
              <a:rPr lang="en-US" sz="3600" dirty="0" smtClean="0">
                <a:latin typeface="Cambria Math" pitchFamily="18" charset="0"/>
                <a:ea typeface="Cambria Math" pitchFamily="18" charset="0"/>
              </a:rPr>
              <a:t>). </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High negative correlation between the system parameters and Y Force (</a:t>
            </a:r>
            <a:r>
              <a:rPr lang="en-US" sz="3600" dirty="0" err="1" smtClean="0">
                <a:latin typeface="Cambria Math" pitchFamily="18" charset="0"/>
                <a:ea typeface="Cambria Math" pitchFamily="18" charset="0"/>
              </a:rPr>
              <a:t>lbf</a:t>
            </a:r>
            <a:r>
              <a:rPr lang="en-US" sz="3600" dirty="0" smtClean="0">
                <a:latin typeface="Cambria Math" pitchFamily="18" charset="0"/>
                <a:ea typeface="Cambria Math" pitchFamily="18" charset="0"/>
              </a:rPr>
              <a:t>). </a:t>
            </a:r>
          </a:p>
          <a:p>
            <a:pPr marL="457200" indent="-457200" algn="just">
              <a:spcAft>
                <a:spcPts val="1800"/>
              </a:spcAft>
            </a:pPr>
            <a:r>
              <a:rPr lang="en-US" sz="3800" dirty="0" smtClean="0">
                <a:latin typeface="Cambria Math" pitchFamily="18" charset="0"/>
                <a:ea typeface="Cambria Math" pitchFamily="18" charset="0"/>
              </a:rPr>
              <a:t>Fourier Transforms:</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Plots to the right show the FFT of X Force on Good Weld and Bad Weld. *</a:t>
            </a:r>
          </a:p>
          <a:p>
            <a:endParaRPr lang="en-US" sz="3600" dirty="0">
              <a:latin typeface="Cambria Math" pitchFamily="18" charset="0"/>
              <a:ea typeface="Cambria Math" pitchFamily="18" charset="0"/>
            </a:endParaRPr>
          </a:p>
        </p:txBody>
      </p:sp>
      <p:sp>
        <p:nvSpPr>
          <p:cNvPr id="24" name="TextBox 23"/>
          <p:cNvSpPr txBox="1"/>
          <p:nvPr/>
        </p:nvSpPr>
        <p:spPr>
          <a:xfrm>
            <a:off x="28041600" y="12496800"/>
            <a:ext cx="10896600" cy="7679025"/>
          </a:xfrm>
          <a:prstGeom prst="rect">
            <a:avLst/>
          </a:prstGeom>
          <a:noFill/>
        </p:spPr>
        <p:txBody>
          <a:bodyPr wrap="square" rtlCol="0">
            <a:spAutoFit/>
          </a:bodyPr>
          <a:lstStyle/>
          <a:p>
            <a:pPr algn="just"/>
            <a:r>
              <a:rPr lang="en-US" sz="3800" dirty="0" smtClean="0">
                <a:latin typeface="Cambria Math" pitchFamily="18" charset="0"/>
                <a:ea typeface="Cambria Math" pitchFamily="18" charset="0"/>
              </a:rPr>
              <a:t>Models</a:t>
            </a:r>
            <a:r>
              <a:rPr lang="en-US" sz="4000" dirty="0" smtClean="0">
                <a:latin typeface="Cambria Math" pitchFamily="18" charset="0"/>
                <a:ea typeface="Cambria Math" pitchFamily="18" charset="0"/>
              </a:rPr>
              <a:t>:</a:t>
            </a:r>
          </a:p>
          <a:p>
            <a:pPr algn="just"/>
            <a:endParaRPr lang="en-US" sz="4000" dirty="0" smtClean="0">
              <a:latin typeface="Cambria Math" pitchFamily="18" charset="0"/>
              <a:ea typeface="Cambria Math" pitchFamily="18" charset="0"/>
            </a:endParaRP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 </a:t>
            </a:r>
            <a:r>
              <a:rPr lang="en-US" sz="3600" i="1" dirty="0" smtClean="0">
                <a:latin typeface="Cambria Math" pitchFamily="18" charset="0"/>
                <a:ea typeface="Cambria Math" pitchFamily="18" charset="0"/>
              </a:rPr>
              <a:t>x(t) </a:t>
            </a:r>
            <a:r>
              <a:rPr lang="en-US" sz="3600" dirty="0" smtClean="0">
                <a:latin typeface="Cambria Math" pitchFamily="18" charset="0"/>
                <a:ea typeface="Cambria Math" pitchFamily="18" charset="0"/>
              </a:rPr>
              <a:t>can model any sinusoid wave produced by the forces acting on the system at a given frequency. </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Adding these equations together will model the signal of X, Y, and Z forces independently of good and bad welds in the spatial domain.</a:t>
            </a:r>
          </a:p>
          <a:p>
            <a:pPr marL="457200" indent="-457200" algn="just">
              <a:spcAft>
                <a:spcPts val="1800"/>
              </a:spcAft>
              <a:buFont typeface="Wingdings" pitchFamily="2" charset="2"/>
              <a:buChar char="§"/>
            </a:pPr>
            <a:r>
              <a:rPr lang="en-US" sz="3600" dirty="0" smtClean="0">
                <a:latin typeface="Cambria Math" pitchFamily="18" charset="0"/>
                <a:ea typeface="Cambria Math" pitchFamily="18" charset="0"/>
              </a:rPr>
              <a:t> </a:t>
            </a:r>
            <a:r>
              <a:rPr lang="en-US" sz="3600" i="1" dirty="0" smtClean="0">
                <a:latin typeface="Cambria Math" pitchFamily="18" charset="0"/>
                <a:ea typeface="Cambria Math" pitchFamily="18" charset="0"/>
              </a:rPr>
              <a:t>A</a:t>
            </a:r>
            <a:r>
              <a:rPr lang="en-US" sz="3600" dirty="0" smtClean="0">
                <a:latin typeface="Cambria Math" pitchFamily="18" charset="0"/>
                <a:ea typeface="Cambria Math" pitchFamily="18" charset="0"/>
              </a:rPr>
              <a:t> is amplitude given in FFT, </a:t>
            </a:r>
            <a:r>
              <a:rPr lang="en-US" sz="3600" i="1" dirty="0" smtClean="0">
                <a:latin typeface="Cambria Math" pitchFamily="18" charset="0"/>
                <a:ea typeface="Cambria Math" pitchFamily="18" charset="0"/>
              </a:rPr>
              <a:t>N</a:t>
            </a:r>
            <a:r>
              <a:rPr lang="en-US" sz="3600" dirty="0" smtClean="0">
                <a:latin typeface="Cambria Math" pitchFamily="18" charset="0"/>
                <a:ea typeface="Cambria Math" pitchFamily="18" charset="0"/>
              </a:rPr>
              <a:t> is number of samples, </a:t>
            </a:r>
            <a:r>
              <a:rPr lang="en-US" sz="3600" i="1" dirty="0" smtClean="0">
                <a:latin typeface="Cambria Math" pitchFamily="18" charset="0"/>
                <a:ea typeface="Cambria Math" pitchFamily="18" charset="0"/>
              </a:rPr>
              <a:t>f</a:t>
            </a:r>
            <a:r>
              <a:rPr lang="en-US" sz="3600" dirty="0" smtClean="0">
                <a:latin typeface="Cambria Math" pitchFamily="18" charset="0"/>
                <a:ea typeface="Cambria Math" pitchFamily="18" charset="0"/>
              </a:rPr>
              <a:t> is frequency of FFT, and </a:t>
            </a:r>
            <a:r>
              <a:rPr lang="en-US" sz="3600" i="1" dirty="0" smtClean="0">
                <a:latin typeface="Cambria Math" pitchFamily="18" charset="0"/>
                <a:ea typeface="Cambria Math" pitchFamily="18" charset="0"/>
              </a:rPr>
              <a:t>t</a:t>
            </a:r>
            <a:r>
              <a:rPr lang="en-US" sz="3600" dirty="0" smtClean="0">
                <a:latin typeface="Cambria Math" pitchFamily="18" charset="0"/>
                <a:ea typeface="Cambria Math" pitchFamily="18" charset="0"/>
              </a:rPr>
              <a:t> is dependent variable of time. </a:t>
            </a:r>
          </a:p>
          <a:p>
            <a:r>
              <a:rPr lang="en-US" sz="4000" dirty="0" smtClean="0">
                <a:latin typeface="Cambria Math" pitchFamily="18" charset="0"/>
                <a:ea typeface="Cambria Math" pitchFamily="18" charset="0"/>
              </a:rPr>
              <a:t>	</a:t>
            </a:r>
          </a:p>
          <a:p>
            <a:r>
              <a:rPr lang="en-US" sz="4000" dirty="0" smtClean="0">
                <a:latin typeface="Cambria Math" pitchFamily="18" charset="0"/>
                <a:ea typeface="Cambria Math" pitchFamily="18" charset="0"/>
              </a:rPr>
              <a:t> </a:t>
            </a:r>
            <a:endParaRPr lang="en-US" sz="4000" dirty="0">
              <a:latin typeface="Cambria Math" pitchFamily="18" charset="0"/>
              <a:ea typeface="Cambria Math" pitchFamily="18" charset="0"/>
            </a:endParaRPr>
          </a:p>
        </p:txBody>
      </p:sp>
      <p:sp>
        <p:nvSpPr>
          <p:cNvPr id="1029" name="Rectangle 5"/>
          <p:cNvSpPr>
            <a:spLocks noChangeArrowheads="1"/>
          </p:cNvSpPr>
          <p:nvPr/>
        </p:nvSpPr>
        <p:spPr bwMode="auto">
          <a:xfrm>
            <a:off x="0" y="0"/>
            <a:ext cx="4023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819150"/>
            <a:ext cx="4023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4023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3" name="Rectangle 9"/>
          <p:cNvSpPr>
            <a:spLocks noChangeArrowheads="1"/>
          </p:cNvSpPr>
          <p:nvPr/>
        </p:nvSpPr>
        <p:spPr bwMode="auto">
          <a:xfrm>
            <a:off x="0" y="819150"/>
            <a:ext cx="4023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4023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819150"/>
            <a:ext cx="4023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819150"/>
            <a:ext cx="4023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4023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2" name="Rectangle 18"/>
          <p:cNvSpPr>
            <a:spLocks noChangeArrowheads="1"/>
          </p:cNvSpPr>
          <p:nvPr/>
        </p:nvSpPr>
        <p:spPr bwMode="auto">
          <a:xfrm>
            <a:off x="0" y="847725"/>
            <a:ext cx="4023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TextBox 39"/>
          <p:cNvSpPr txBox="1"/>
          <p:nvPr/>
        </p:nvSpPr>
        <p:spPr>
          <a:xfrm>
            <a:off x="27660600" y="22860000"/>
            <a:ext cx="12039600" cy="6555641"/>
          </a:xfrm>
          <a:prstGeom prst="rect">
            <a:avLst/>
          </a:prstGeom>
          <a:noFill/>
        </p:spPr>
        <p:txBody>
          <a:bodyPr wrap="square" rtlCol="0">
            <a:spAutoFit/>
          </a:bodyPr>
          <a:lstStyle/>
          <a:p>
            <a:endParaRPr lang="en-US" sz="2800" dirty="0" smtClean="0"/>
          </a:p>
          <a:p>
            <a:pPr marL="514350" lvl="0" indent="-514350">
              <a:buFont typeface="+mj-lt"/>
              <a:buAutoNum type="arabicPeriod"/>
            </a:pPr>
            <a:r>
              <a:rPr lang="en-US" sz="2800" dirty="0" smtClean="0">
                <a:latin typeface="Cambria Math" pitchFamily="18" charset="0"/>
                <a:ea typeface="Cambria Math" pitchFamily="18" charset="0"/>
              </a:rPr>
              <a:t>Widener, C., Curtis, T. (2011) Advanced Materials Processing and Joining Center: Laboratory report. </a:t>
            </a:r>
            <a:r>
              <a:rPr lang="en-US" sz="2800" i="1" dirty="0" smtClean="0">
                <a:latin typeface="Cambria Math" pitchFamily="18" charset="0"/>
                <a:ea typeface="Cambria Math" pitchFamily="18" charset="0"/>
              </a:rPr>
              <a:t>CFSP-Round Robin Welding Instructions-Rev-1.</a:t>
            </a:r>
            <a:r>
              <a:rPr lang="en-US" sz="2800" dirty="0" smtClean="0">
                <a:latin typeface="Cambria Math" pitchFamily="18" charset="0"/>
                <a:ea typeface="Cambria Math" pitchFamily="18" charset="0"/>
              </a:rPr>
              <a:t> </a:t>
            </a:r>
          </a:p>
          <a:p>
            <a:pPr marL="514350" lvl="0" indent="-514350">
              <a:buFont typeface="+mj-lt"/>
              <a:buAutoNum type="arabicPeriod"/>
            </a:pPr>
            <a:r>
              <a:rPr lang="en-US" sz="2800" dirty="0" smtClean="0">
                <a:latin typeface="Cambria Math" pitchFamily="18" charset="0"/>
                <a:ea typeface="Cambria Math" pitchFamily="18" charset="0"/>
              </a:rPr>
              <a:t>Bishop, C.M. (1995). </a:t>
            </a:r>
            <a:r>
              <a:rPr lang="en-US" sz="2800" i="1" dirty="0" smtClean="0">
                <a:latin typeface="Cambria Math" pitchFamily="18" charset="0"/>
                <a:ea typeface="Cambria Math" pitchFamily="18" charset="0"/>
              </a:rPr>
              <a:t>Neural Networks for Pattern Recognition.</a:t>
            </a:r>
            <a:endParaRPr lang="en-US" sz="2800" dirty="0" smtClean="0">
              <a:latin typeface="Cambria Math" pitchFamily="18" charset="0"/>
              <a:ea typeface="Cambria Math" pitchFamily="18" charset="0"/>
            </a:endParaRPr>
          </a:p>
          <a:p>
            <a:pPr marL="514350" lvl="0" indent="-514350">
              <a:buFont typeface="+mj-lt"/>
              <a:buAutoNum type="arabicPeriod"/>
            </a:pPr>
            <a:r>
              <a:rPr lang="en-US" sz="2800" dirty="0" smtClean="0">
                <a:latin typeface="Cambria Math" pitchFamily="18" charset="0"/>
                <a:ea typeface="Cambria Math" pitchFamily="18" charset="0"/>
              </a:rPr>
              <a:t>Briggs, W.L., Henson, V.E. (1995). </a:t>
            </a:r>
            <a:r>
              <a:rPr lang="en-US" sz="2800" i="1" dirty="0" smtClean="0">
                <a:latin typeface="Cambria Math" pitchFamily="18" charset="0"/>
                <a:ea typeface="Cambria Math" pitchFamily="18" charset="0"/>
              </a:rPr>
              <a:t>The DFT: An Owner’s Manual for the Discrete Fourier Transform.</a:t>
            </a:r>
            <a:endParaRPr lang="en-US" sz="2800" dirty="0" smtClean="0">
              <a:latin typeface="Cambria Math" pitchFamily="18" charset="0"/>
              <a:ea typeface="Cambria Math" pitchFamily="18" charset="0"/>
            </a:endParaRPr>
          </a:p>
          <a:p>
            <a:pPr marL="514350" lvl="0" indent="-514350">
              <a:buFont typeface="+mj-lt"/>
              <a:buAutoNum type="arabicPeriod"/>
            </a:pPr>
            <a:r>
              <a:rPr lang="en-US" sz="2800" dirty="0" err="1" smtClean="0">
                <a:latin typeface="Cambria Math" pitchFamily="18" charset="0"/>
                <a:ea typeface="Cambria Math" pitchFamily="18" charset="0"/>
              </a:rPr>
              <a:t>Dudewicz</a:t>
            </a:r>
            <a:r>
              <a:rPr lang="en-US" sz="2800" dirty="0" smtClean="0">
                <a:latin typeface="Cambria Math" pitchFamily="18" charset="0"/>
                <a:ea typeface="Cambria Math" pitchFamily="18" charset="0"/>
              </a:rPr>
              <a:t>, E.J., &amp; </a:t>
            </a:r>
            <a:r>
              <a:rPr lang="en-US" sz="2800" dirty="0" err="1" smtClean="0">
                <a:latin typeface="Cambria Math" pitchFamily="18" charset="0"/>
                <a:ea typeface="Cambria Math" pitchFamily="18" charset="0"/>
              </a:rPr>
              <a:t>Mishra</a:t>
            </a:r>
            <a:r>
              <a:rPr lang="en-US" sz="2800" dirty="0" smtClean="0">
                <a:latin typeface="Cambria Math" pitchFamily="18" charset="0"/>
                <a:ea typeface="Cambria Math" pitchFamily="18" charset="0"/>
              </a:rPr>
              <a:t>, S.N. (1988). </a:t>
            </a:r>
            <a:r>
              <a:rPr lang="en-US" sz="2800" i="1" dirty="0" smtClean="0">
                <a:latin typeface="Cambria Math" pitchFamily="18" charset="0"/>
                <a:ea typeface="Cambria Math" pitchFamily="18" charset="0"/>
              </a:rPr>
              <a:t>Modern Mathematical Statistics</a:t>
            </a:r>
            <a:r>
              <a:rPr lang="en-US" sz="2800" dirty="0" smtClean="0">
                <a:latin typeface="Cambria Math" pitchFamily="18" charset="0"/>
                <a:ea typeface="Cambria Math" pitchFamily="18" charset="0"/>
              </a:rPr>
              <a:t>. </a:t>
            </a:r>
          </a:p>
          <a:p>
            <a:pPr marL="514350" lvl="0" indent="-514350">
              <a:buFont typeface="+mj-lt"/>
              <a:buAutoNum type="arabicPeriod"/>
            </a:pPr>
            <a:r>
              <a:rPr lang="en-US" sz="2800" dirty="0" smtClean="0">
                <a:latin typeface="Cambria Math" pitchFamily="18" charset="0"/>
                <a:ea typeface="Cambria Math" pitchFamily="18" charset="0"/>
              </a:rPr>
              <a:t>ESAB. (2011). Technical Handbook: Friction Stir Welding. </a:t>
            </a:r>
            <a:r>
              <a:rPr lang="en-US" sz="2800" dirty="0" smtClean="0">
                <a:solidFill>
                  <a:schemeClr val="tx1">
                    <a:lumMod val="95000"/>
                    <a:lumOff val="5000"/>
                  </a:schemeClr>
                </a:solidFill>
                <a:latin typeface="Cambria Math" pitchFamily="18" charset="0"/>
                <a:ea typeface="Cambria Math" pitchFamily="18" charset="0"/>
                <a:hlinkClick r:id="rId6"/>
              </a:rPr>
              <a:t>http://www.esab.de/de/de/support/upload/FSW-Technical-Handbook.pdf</a:t>
            </a:r>
            <a:r>
              <a:rPr lang="en-US" sz="2800" dirty="0" smtClean="0">
                <a:solidFill>
                  <a:schemeClr val="tx1">
                    <a:lumMod val="95000"/>
                    <a:lumOff val="5000"/>
                  </a:schemeClr>
                </a:solidFill>
                <a:latin typeface="Cambria Math" pitchFamily="18" charset="0"/>
                <a:ea typeface="Cambria Math" pitchFamily="18" charset="0"/>
              </a:rPr>
              <a:t>. </a:t>
            </a:r>
          </a:p>
          <a:p>
            <a:pPr marL="514350" lvl="0" indent="-514350">
              <a:buFont typeface="+mj-lt"/>
              <a:buAutoNum type="arabicPeriod"/>
            </a:pPr>
            <a:r>
              <a:rPr lang="en-US" sz="2800" dirty="0" err="1" smtClean="0">
                <a:latin typeface="Cambria Math" pitchFamily="18" charset="0"/>
                <a:ea typeface="Cambria Math" pitchFamily="18" charset="0"/>
              </a:rPr>
              <a:t>Mishra</a:t>
            </a:r>
            <a:r>
              <a:rPr lang="en-US" sz="2800" dirty="0" smtClean="0">
                <a:latin typeface="Cambria Math" pitchFamily="18" charset="0"/>
                <a:ea typeface="Cambria Math" pitchFamily="18" charset="0"/>
              </a:rPr>
              <a:t>, R.S., &amp; Ma, Z.Y. (2005). Friction Stir Welding and Processing. </a:t>
            </a:r>
            <a:r>
              <a:rPr lang="en-US" sz="2800" i="1" dirty="0" smtClean="0">
                <a:latin typeface="Cambria Math" pitchFamily="18" charset="0"/>
                <a:ea typeface="Cambria Math" pitchFamily="18" charset="0"/>
              </a:rPr>
              <a:t>Materials Science and Engineering R</a:t>
            </a:r>
            <a:r>
              <a:rPr lang="en-US" sz="2800" dirty="0" smtClean="0">
                <a:latin typeface="Cambria Math" pitchFamily="18" charset="0"/>
                <a:ea typeface="Cambria Math" pitchFamily="18" charset="0"/>
              </a:rPr>
              <a:t>, </a:t>
            </a:r>
            <a:r>
              <a:rPr lang="en-US" sz="2800" i="1" dirty="0" smtClean="0">
                <a:latin typeface="Cambria Math" pitchFamily="18" charset="0"/>
                <a:ea typeface="Cambria Math" pitchFamily="18" charset="0"/>
              </a:rPr>
              <a:t>50</a:t>
            </a:r>
            <a:r>
              <a:rPr lang="en-US" sz="2800" dirty="0" smtClean="0">
                <a:latin typeface="Cambria Math" pitchFamily="18" charset="0"/>
                <a:ea typeface="Cambria Math" pitchFamily="18" charset="0"/>
              </a:rPr>
              <a:t>, 1-78.</a:t>
            </a:r>
          </a:p>
          <a:p>
            <a:pPr marL="514350" lvl="0" indent="-514350">
              <a:buFont typeface="+mj-lt"/>
              <a:buAutoNum type="arabicPeriod"/>
            </a:pPr>
            <a:r>
              <a:rPr lang="en-US" sz="2800" dirty="0" smtClean="0">
                <a:latin typeface="Cambria Math" pitchFamily="18" charset="0"/>
                <a:ea typeface="Cambria Math" pitchFamily="18" charset="0"/>
              </a:rPr>
              <a:t>Smith, W.S. (2003). </a:t>
            </a:r>
            <a:r>
              <a:rPr lang="en-US" sz="2800" i="1" dirty="0" smtClean="0">
                <a:latin typeface="Cambria Math" pitchFamily="18" charset="0"/>
                <a:ea typeface="Cambria Math" pitchFamily="18" charset="0"/>
              </a:rPr>
              <a:t>Digital Signal Processing: A Practical Guide for Engineers and Scientists</a:t>
            </a:r>
            <a:r>
              <a:rPr lang="en-US" sz="2800" dirty="0" smtClean="0">
                <a:latin typeface="Cambria Math" pitchFamily="18" charset="0"/>
                <a:ea typeface="Cambria Math" pitchFamily="18" charset="0"/>
              </a:rPr>
              <a:t>.</a:t>
            </a:r>
          </a:p>
          <a:p>
            <a:pPr marL="514350" indent="-514350">
              <a:buFont typeface="+mj-lt"/>
              <a:buAutoNum type="arabicPeriod"/>
            </a:pPr>
            <a:endParaRPr lang="en-US" sz="2800" dirty="0" smtClean="0">
              <a:latin typeface="Cambria Math" pitchFamily="18" charset="0"/>
              <a:ea typeface="Cambria Math" pitchFamily="18" charset="0"/>
            </a:endParaRPr>
          </a:p>
        </p:txBody>
      </p:sp>
      <p:sp>
        <p:nvSpPr>
          <p:cNvPr id="3074" name="Rectangle 2"/>
          <p:cNvSpPr>
            <a:spLocks noChangeArrowheads="1"/>
          </p:cNvSpPr>
          <p:nvPr/>
        </p:nvSpPr>
        <p:spPr bwMode="auto">
          <a:xfrm>
            <a:off x="0" y="0"/>
            <a:ext cx="4023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0403800" y="12115800"/>
            <a:ext cx="7025269" cy="1524000"/>
          </a:xfrm>
          <a:prstGeom prst="rect">
            <a:avLst/>
          </a:prstGeom>
          <a:noFill/>
        </p:spPr>
      </p:pic>
      <p:sp>
        <p:nvSpPr>
          <p:cNvPr id="3075" name="Rectangle 3"/>
          <p:cNvSpPr>
            <a:spLocks noChangeArrowheads="1"/>
          </p:cNvSpPr>
          <p:nvPr/>
        </p:nvSpPr>
        <p:spPr bwMode="auto">
          <a:xfrm>
            <a:off x="0" y="847725"/>
            <a:ext cx="4023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1" name="Picture 40"/>
          <p:cNvPicPr/>
          <p:nvPr/>
        </p:nvPicPr>
        <p:blipFill>
          <a:blip r:embed="rId8"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11041" t="25278" r="14792" b="29445"/>
          <a:stretch>
            <a:fillRect/>
          </a:stretch>
        </p:blipFill>
        <p:spPr bwMode="auto">
          <a:xfrm>
            <a:off x="1143000" y="26898600"/>
            <a:ext cx="4592692" cy="1850065"/>
          </a:xfrm>
          <a:prstGeom prst="rect">
            <a:avLst/>
          </a:prstGeom>
          <a:noFill/>
          <a:ln>
            <a:noFill/>
          </a:ln>
        </p:spPr>
      </p:pic>
      <p:sp>
        <p:nvSpPr>
          <p:cNvPr id="43" name="TextBox 42"/>
          <p:cNvSpPr txBox="1"/>
          <p:nvPr/>
        </p:nvSpPr>
        <p:spPr>
          <a:xfrm>
            <a:off x="6096000" y="26996172"/>
            <a:ext cx="7086600" cy="3354765"/>
          </a:xfrm>
          <a:prstGeom prst="rect">
            <a:avLst/>
          </a:prstGeom>
          <a:noFill/>
        </p:spPr>
        <p:txBody>
          <a:bodyPr wrap="square" rtlCol="0">
            <a:spAutoFit/>
          </a:bodyPr>
          <a:lstStyle/>
          <a:p>
            <a:pPr marL="0" lvl="1"/>
            <a:r>
              <a:rPr lang="en-US" sz="36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Material used was Aluminum 7050-T7451 0.250” provided by Dr. Reynolds at USC and the tool was SDSM&amp;T CS4 Zero Tilt Tool, 2-Piece pin tool design – pin MP-159, shank H13 Tool Steel.  This was done at the SDSM&amp;T ISTIR 10 Friction Stir Welder .</a:t>
            </a:r>
            <a:r>
              <a:rPr lang="en-US" sz="2400" baseline="30000" dirty="0" smtClean="0">
                <a:latin typeface="Cambria Math" pitchFamily="18" charset="0"/>
                <a:ea typeface="Cambria Math" pitchFamily="18" charset="0"/>
              </a:rPr>
              <a:t>1</a:t>
            </a:r>
            <a:endParaRPr lang="en-US" sz="2400" dirty="0" smtClean="0">
              <a:latin typeface="Cambria Math" pitchFamily="18" charset="0"/>
              <a:ea typeface="Cambria Math" pitchFamily="18" charset="0"/>
            </a:endParaRPr>
          </a:p>
          <a:p>
            <a:endParaRPr lang="en-US" dirty="0"/>
          </a:p>
        </p:txBody>
      </p:sp>
      <p:sp>
        <p:nvSpPr>
          <p:cNvPr id="44" name="TextBox 43"/>
          <p:cNvSpPr txBox="1"/>
          <p:nvPr/>
        </p:nvSpPr>
        <p:spPr>
          <a:xfrm>
            <a:off x="1371600" y="28803600"/>
            <a:ext cx="4267200" cy="830997"/>
          </a:xfrm>
          <a:prstGeom prst="rect">
            <a:avLst/>
          </a:prstGeom>
          <a:noFill/>
        </p:spPr>
        <p:txBody>
          <a:bodyPr wrap="square" rtlCol="0">
            <a:spAutoFit/>
          </a:bodyPr>
          <a:lstStyle/>
          <a:p>
            <a:r>
              <a:rPr lang="en-US" sz="2400" dirty="0" smtClean="0">
                <a:latin typeface="Cambria Math" pitchFamily="18" charset="0"/>
                <a:ea typeface="Cambria Math" pitchFamily="18" charset="0"/>
              </a:rPr>
              <a:t>Macro of Bad Weld (wormhole bottom right)</a:t>
            </a:r>
            <a:endParaRPr lang="en-US" sz="2400" dirty="0">
              <a:latin typeface="Cambria Math" pitchFamily="18" charset="0"/>
              <a:ea typeface="Cambria Math" pitchFamily="18" charset="0"/>
            </a:endParaRPr>
          </a:p>
        </p:txBody>
      </p:sp>
      <p:sp>
        <p:nvSpPr>
          <p:cNvPr id="45" name="Rectangle 44"/>
          <p:cNvSpPr/>
          <p:nvPr/>
        </p:nvSpPr>
        <p:spPr>
          <a:xfrm>
            <a:off x="28117800" y="18059400"/>
            <a:ext cx="11266226" cy="1569660"/>
          </a:xfrm>
          <a:prstGeom prst="rect">
            <a:avLst/>
          </a:prstGeom>
        </p:spPr>
        <p:txBody>
          <a:bodyPr wrap="none">
            <a:spAutoFit/>
          </a:bodyPr>
          <a:lstStyle/>
          <a:p>
            <a:pPr>
              <a:defRPr/>
            </a:pPr>
            <a:r>
              <a:rPr lang="en-US" sz="9600" b="1" u="sng" dirty="0" smtClean="0">
                <a:solidFill>
                  <a:srgbClr val="002060"/>
                </a:solidFill>
                <a:latin typeface="Cambria" pitchFamily="18" charset="0"/>
              </a:rPr>
              <a:t>           </a:t>
            </a:r>
            <a:r>
              <a:rPr lang="en-US" sz="7200" b="1" u="sng" dirty="0" smtClean="0">
                <a:solidFill>
                  <a:srgbClr val="002060"/>
                </a:solidFill>
                <a:latin typeface="Cambria" pitchFamily="18" charset="0"/>
              </a:rPr>
              <a:t>Discussion__              </a:t>
            </a:r>
            <a:endParaRPr lang="en-US" u="sng" dirty="0" smtClean="0">
              <a:solidFill>
                <a:srgbClr val="002060"/>
              </a:solidFill>
              <a:latin typeface="Cambria" pitchFamily="18" charset="0"/>
            </a:endParaRPr>
          </a:p>
        </p:txBody>
      </p:sp>
      <p:sp>
        <p:nvSpPr>
          <p:cNvPr id="46" name="TextBox 45"/>
          <p:cNvSpPr txBox="1"/>
          <p:nvPr/>
        </p:nvSpPr>
        <p:spPr>
          <a:xfrm>
            <a:off x="28041600" y="19431000"/>
            <a:ext cx="11277600" cy="2862322"/>
          </a:xfrm>
          <a:prstGeom prst="rect">
            <a:avLst/>
          </a:prstGeom>
          <a:noFill/>
        </p:spPr>
        <p:txBody>
          <a:bodyPr wrap="square" rtlCol="0">
            <a:spAutoFit/>
          </a:bodyPr>
          <a:lstStyle/>
          <a:p>
            <a:pPr algn="just"/>
            <a:r>
              <a:rPr lang="en-US" sz="3600" dirty="0" smtClean="0">
                <a:latin typeface="Cambria Math" pitchFamily="18" charset="0"/>
                <a:ea typeface="Cambria Math" pitchFamily="18" charset="0"/>
              </a:rPr>
              <a:t>           Further work will be done on this research project to gain a better understanding of what ‘causes’ weld defects.  Methods of detecting bad welds are apparent but more work must be done to reach the point of monitoring.</a:t>
            </a:r>
            <a:endParaRPr lang="en-US" sz="3600" dirty="0">
              <a:latin typeface="Cambria Math" pitchFamily="18" charset="0"/>
              <a:ea typeface="Cambria Math" pitchFamily="18" charset="0"/>
            </a:endParaRPr>
          </a:p>
        </p:txBody>
      </p:sp>
      <p:pic>
        <p:nvPicPr>
          <p:cNvPr id="2" name="Picture 2"/>
          <p:cNvPicPr>
            <a:picLocks noChangeAspect="1" noChangeArrowheads="1"/>
          </p:cNvPicPr>
          <p:nvPr/>
        </p:nvPicPr>
        <p:blipFill>
          <a:blip r:embed="rId9" cstate="print"/>
          <a:srcRect/>
          <a:stretch>
            <a:fillRect/>
          </a:stretch>
        </p:blipFill>
        <p:spPr bwMode="auto">
          <a:xfrm>
            <a:off x="14704671" y="14859000"/>
            <a:ext cx="11965329" cy="6848075"/>
          </a:xfrm>
          <a:prstGeom prst="rect">
            <a:avLst/>
          </a:prstGeom>
          <a:noFill/>
          <a:ln w="9525">
            <a:noFill/>
            <a:miter lim="800000"/>
            <a:headEnd/>
            <a:tailEnd/>
          </a:ln>
          <a:effectLst/>
        </p:spPr>
      </p:pic>
      <p:pic>
        <p:nvPicPr>
          <p:cNvPr id="3" name="Picture 3"/>
          <p:cNvPicPr>
            <a:picLocks noChangeAspect="1" noChangeArrowheads="1"/>
          </p:cNvPicPr>
          <p:nvPr/>
        </p:nvPicPr>
        <p:blipFill>
          <a:blip r:embed="rId10" cstate="print"/>
          <a:srcRect/>
          <a:stretch>
            <a:fillRect/>
          </a:stretch>
        </p:blipFill>
        <p:spPr bwMode="auto">
          <a:xfrm>
            <a:off x="14706600" y="21869400"/>
            <a:ext cx="11811000" cy="6952938"/>
          </a:xfrm>
          <a:prstGeom prst="rect">
            <a:avLst/>
          </a:prstGeom>
          <a:noFill/>
          <a:ln w="9525">
            <a:noFill/>
            <a:miter lim="800000"/>
            <a:headEnd/>
            <a:tailEnd/>
          </a:ln>
          <a:effectLst/>
        </p:spPr>
      </p:pic>
      <p:pic>
        <p:nvPicPr>
          <p:cNvPr id="1026" name="Picture 2"/>
          <p:cNvPicPr>
            <a:picLocks noChangeAspect="1" noChangeArrowheads="1"/>
          </p:cNvPicPr>
          <p:nvPr/>
        </p:nvPicPr>
        <p:blipFill>
          <a:blip r:embed="rId11" cstate="print"/>
          <a:srcRect/>
          <a:stretch>
            <a:fillRect/>
          </a:stretch>
        </p:blipFill>
        <p:spPr bwMode="auto">
          <a:xfrm>
            <a:off x="14630400" y="21869400"/>
            <a:ext cx="12039600" cy="708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716</Words>
  <Application>Microsoft Office PowerPoint</Application>
  <PresentationFormat>Custom</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Marybeth</dc:creator>
  <cp:lastModifiedBy>aboysen</cp:lastModifiedBy>
  <cp:revision>127</cp:revision>
  <dcterms:created xsi:type="dcterms:W3CDTF">2006-08-16T00:00:00Z</dcterms:created>
  <dcterms:modified xsi:type="dcterms:W3CDTF">2011-08-01T16:44:27Z</dcterms:modified>
</cp:coreProperties>
</file>